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6" r:id="rId3"/>
    <p:sldId id="258" r:id="rId4"/>
    <p:sldId id="896" r:id="rId5"/>
    <p:sldId id="902" r:id="rId6"/>
    <p:sldId id="900" r:id="rId7"/>
    <p:sldId id="903" r:id="rId8"/>
    <p:sldId id="904" r:id="rId9"/>
    <p:sldId id="905" r:id="rId10"/>
    <p:sldId id="906" r:id="rId11"/>
    <p:sldId id="907" r:id="rId12"/>
    <p:sldId id="909" r:id="rId13"/>
    <p:sldId id="910" r:id="rId14"/>
    <p:sldId id="567" r:id="rId15"/>
    <p:sldId id="383" r:id="rId16"/>
    <p:sldId id="265" r:id="rId17"/>
    <p:sldId id="395" r:id="rId18"/>
    <p:sldId id="396" r:id="rId19"/>
    <p:sldId id="397" r:id="rId20"/>
    <p:sldId id="398" r:id="rId21"/>
    <p:sldId id="399" r:id="rId22"/>
    <p:sldId id="400" r:id="rId23"/>
    <p:sldId id="401" r:id="rId24"/>
    <p:sldId id="391" r:id="rId25"/>
    <p:sldId id="403" r:id="rId26"/>
    <p:sldId id="404" r:id="rId27"/>
    <p:sldId id="595" r:id="rId28"/>
    <p:sldId id="347" r:id="rId29"/>
    <p:sldId id="405" r:id="rId30"/>
    <p:sldId id="407" r:id="rId31"/>
    <p:sldId id="408" r:id="rId32"/>
    <p:sldId id="409" r:id="rId33"/>
    <p:sldId id="410" r:id="rId34"/>
    <p:sldId id="411" r:id="rId35"/>
    <p:sldId id="412" r:id="rId36"/>
    <p:sldId id="413" r:id="rId37"/>
    <p:sldId id="414" r:id="rId38"/>
    <p:sldId id="317" r:id="rId39"/>
    <p:sldId id="31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FFFFFF"/>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2" autoAdjust="0"/>
    <p:restoredTop sz="86284" autoAdjust="0"/>
  </p:normalViewPr>
  <p:slideViewPr>
    <p:cSldViewPr snapToGrid="0">
      <p:cViewPr varScale="1">
        <p:scale>
          <a:sx n="153" d="100"/>
          <a:sy n="153" d="100"/>
        </p:scale>
        <p:origin x="16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C9691-FACC-4AD8-9BFE-6FC697C9A3A5}" type="doc">
      <dgm:prSet loTypeId="urn:microsoft.com/office/officeart/2005/8/layout/process1" loCatId="process" qsTypeId="urn:microsoft.com/office/officeart/2005/8/quickstyle/simple1" qsCatId="simple" csTypeId="urn:microsoft.com/office/officeart/2005/8/colors/accent1_2" csCatId="accent1" phldr="1"/>
      <dgm:spPr/>
    </dgm:pt>
    <dgm:pt modelId="{2D096621-E15A-498F-9BDF-59F918CAA707}">
      <dgm:prSet phldrT="[Text]"/>
      <dgm:spPr/>
      <dgm:t>
        <a:bodyPr/>
        <a:lstStyle/>
        <a:p>
          <a:r>
            <a:rPr lang="en-CA" dirty="0"/>
            <a:t>Trachea</a:t>
          </a:r>
        </a:p>
      </dgm:t>
    </dgm:pt>
    <dgm:pt modelId="{C6385185-CD0E-4C18-A22E-386A7D60A0DF}" type="parTrans" cxnId="{EEE15D38-5208-444E-8D7D-E082B15F5695}">
      <dgm:prSet/>
      <dgm:spPr/>
      <dgm:t>
        <a:bodyPr/>
        <a:lstStyle/>
        <a:p>
          <a:endParaRPr lang="en-CA"/>
        </a:p>
      </dgm:t>
    </dgm:pt>
    <dgm:pt modelId="{84287602-D16F-437B-8754-483965C77CDF}" type="sibTrans" cxnId="{EEE15D38-5208-444E-8D7D-E082B15F5695}">
      <dgm:prSet/>
      <dgm:spPr/>
      <dgm:t>
        <a:bodyPr/>
        <a:lstStyle/>
        <a:p>
          <a:endParaRPr lang="en-CA"/>
        </a:p>
      </dgm:t>
    </dgm:pt>
    <dgm:pt modelId="{87C7ED41-495A-44F2-883D-8C8B4D76FC3A}">
      <dgm:prSet phldrT="[Text]"/>
      <dgm:spPr/>
      <dgm:t>
        <a:bodyPr/>
        <a:lstStyle/>
        <a:p>
          <a:r>
            <a:rPr lang="en-CA" dirty="0"/>
            <a:t>Primary Bronchus </a:t>
          </a:r>
        </a:p>
        <a:p>
          <a:r>
            <a:rPr lang="en-CA" dirty="0"/>
            <a:t>(Left and Right)</a:t>
          </a:r>
        </a:p>
      </dgm:t>
    </dgm:pt>
    <dgm:pt modelId="{A1894A3E-8C5F-4088-8944-573563FFC5B2}" type="parTrans" cxnId="{3551703F-FA65-4722-906C-F4D8EE08BB5D}">
      <dgm:prSet/>
      <dgm:spPr/>
      <dgm:t>
        <a:bodyPr/>
        <a:lstStyle/>
        <a:p>
          <a:endParaRPr lang="en-CA"/>
        </a:p>
      </dgm:t>
    </dgm:pt>
    <dgm:pt modelId="{692636B9-DE3B-4E82-BDC6-031FFDBF1BEB}" type="sibTrans" cxnId="{3551703F-FA65-4722-906C-F4D8EE08BB5D}">
      <dgm:prSet/>
      <dgm:spPr/>
      <dgm:t>
        <a:bodyPr/>
        <a:lstStyle/>
        <a:p>
          <a:endParaRPr lang="en-CA"/>
        </a:p>
      </dgm:t>
    </dgm:pt>
    <dgm:pt modelId="{85F9AFF0-C4D2-470D-A38C-B680F1687638}">
      <dgm:prSet phldrT="[Text]"/>
      <dgm:spPr/>
      <dgm:t>
        <a:bodyPr/>
        <a:lstStyle/>
        <a:p>
          <a:r>
            <a:rPr lang="en-CA" dirty="0"/>
            <a:t>2</a:t>
          </a:r>
          <a:r>
            <a:rPr lang="en-CA" baseline="30000" dirty="0"/>
            <a:t>0</a:t>
          </a:r>
          <a:r>
            <a:rPr lang="en-CA" dirty="0"/>
            <a:t> Bronchi</a:t>
          </a:r>
        </a:p>
      </dgm:t>
    </dgm:pt>
    <dgm:pt modelId="{BB24B484-DC80-403E-91EF-17B3C456C2CC}" type="parTrans" cxnId="{34539672-84CA-4C5D-A1F9-ADF0BE979040}">
      <dgm:prSet/>
      <dgm:spPr/>
      <dgm:t>
        <a:bodyPr/>
        <a:lstStyle/>
        <a:p>
          <a:endParaRPr lang="en-CA"/>
        </a:p>
      </dgm:t>
    </dgm:pt>
    <dgm:pt modelId="{5D8192A7-D3D7-4BC1-A02D-0EA296C5FDED}" type="sibTrans" cxnId="{34539672-84CA-4C5D-A1F9-ADF0BE979040}">
      <dgm:prSet/>
      <dgm:spPr/>
      <dgm:t>
        <a:bodyPr/>
        <a:lstStyle/>
        <a:p>
          <a:endParaRPr lang="en-CA"/>
        </a:p>
      </dgm:t>
    </dgm:pt>
    <dgm:pt modelId="{301A42C2-5571-478B-9E29-C8801853FAC5}">
      <dgm:prSet/>
      <dgm:spPr/>
      <dgm:t>
        <a:bodyPr/>
        <a:lstStyle/>
        <a:p>
          <a:r>
            <a:rPr lang="en-CA" baseline="0" dirty="0"/>
            <a:t>3</a:t>
          </a:r>
          <a:r>
            <a:rPr lang="en-CA" baseline="30000" dirty="0"/>
            <a:t>0</a:t>
          </a:r>
          <a:r>
            <a:rPr lang="en-CA" dirty="0"/>
            <a:t> Bronchi</a:t>
          </a:r>
        </a:p>
      </dgm:t>
    </dgm:pt>
    <dgm:pt modelId="{2C3FEF88-80C4-4CC4-B8F5-130CE8355C59}" type="parTrans" cxnId="{4DF94C4A-D1CB-4352-BC74-948D58E652B4}">
      <dgm:prSet/>
      <dgm:spPr/>
      <dgm:t>
        <a:bodyPr/>
        <a:lstStyle/>
        <a:p>
          <a:endParaRPr lang="en-CA"/>
        </a:p>
      </dgm:t>
    </dgm:pt>
    <dgm:pt modelId="{85D0E412-5D02-4F40-8B4C-3145B8A5A86C}" type="sibTrans" cxnId="{4DF94C4A-D1CB-4352-BC74-948D58E652B4}">
      <dgm:prSet/>
      <dgm:spPr/>
      <dgm:t>
        <a:bodyPr/>
        <a:lstStyle/>
        <a:p>
          <a:endParaRPr lang="en-CA"/>
        </a:p>
      </dgm:t>
    </dgm:pt>
    <dgm:pt modelId="{92CDF4E8-5D57-4B1E-B420-B5369EA6B372}">
      <dgm:prSet/>
      <dgm:spPr/>
      <dgm:t>
        <a:bodyPr/>
        <a:lstStyle/>
        <a:p>
          <a:r>
            <a:rPr lang="en-CA" dirty="0"/>
            <a:t>Bronchioles</a:t>
          </a:r>
        </a:p>
      </dgm:t>
    </dgm:pt>
    <dgm:pt modelId="{E0A7E359-4C3D-48AB-AFB8-F282278D963A}" type="parTrans" cxnId="{349BC0D6-6942-42A3-BD09-10B08CE0A458}">
      <dgm:prSet/>
      <dgm:spPr/>
      <dgm:t>
        <a:bodyPr/>
        <a:lstStyle/>
        <a:p>
          <a:endParaRPr lang="en-CA"/>
        </a:p>
      </dgm:t>
    </dgm:pt>
    <dgm:pt modelId="{3F7F242D-3388-4816-B644-604BE269CC29}" type="sibTrans" cxnId="{349BC0D6-6942-42A3-BD09-10B08CE0A458}">
      <dgm:prSet/>
      <dgm:spPr/>
      <dgm:t>
        <a:bodyPr/>
        <a:lstStyle/>
        <a:p>
          <a:endParaRPr lang="en-CA"/>
        </a:p>
      </dgm:t>
    </dgm:pt>
    <dgm:pt modelId="{17FAEC80-D2FE-43F5-8B46-70BA9C9A9C64}">
      <dgm:prSet/>
      <dgm:spPr/>
      <dgm:t>
        <a:bodyPr/>
        <a:lstStyle/>
        <a:p>
          <a:r>
            <a:rPr lang="en-CA" dirty="0"/>
            <a:t>Terminal Bronchioles</a:t>
          </a:r>
        </a:p>
      </dgm:t>
    </dgm:pt>
    <dgm:pt modelId="{DCFC5CA6-38DD-49F0-A049-FCAC1A894057}" type="parTrans" cxnId="{E5AE8E05-3E4E-4320-B79D-BF13E4088A89}">
      <dgm:prSet/>
      <dgm:spPr/>
      <dgm:t>
        <a:bodyPr/>
        <a:lstStyle/>
        <a:p>
          <a:endParaRPr lang="en-CA"/>
        </a:p>
      </dgm:t>
    </dgm:pt>
    <dgm:pt modelId="{78380692-2F3C-4F8D-A59E-3025727C3BC1}" type="sibTrans" cxnId="{E5AE8E05-3E4E-4320-B79D-BF13E4088A89}">
      <dgm:prSet/>
      <dgm:spPr/>
      <dgm:t>
        <a:bodyPr/>
        <a:lstStyle/>
        <a:p>
          <a:endParaRPr lang="en-CA"/>
        </a:p>
      </dgm:t>
    </dgm:pt>
    <dgm:pt modelId="{061C1081-2708-4A1A-9C20-1905B402067A}" type="pres">
      <dgm:prSet presAssocID="{3BDC9691-FACC-4AD8-9BFE-6FC697C9A3A5}" presName="Name0" presStyleCnt="0">
        <dgm:presLayoutVars>
          <dgm:dir/>
          <dgm:resizeHandles val="exact"/>
        </dgm:presLayoutVars>
      </dgm:prSet>
      <dgm:spPr/>
    </dgm:pt>
    <dgm:pt modelId="{988B2E25-1EC9-44D4-B687-E735FFB2C19C}" type="pres">
      <dgm:prSet presAssocID="{2D096621-E15A-498F-9BDF-59F918CAA707}" presName="node" presStyleLbl="node1" presStyleIdx="0" presStyleCnt="6">
        <dgm:presLayoutVars>
          <dgm:bulletEnabled val="1"/>
        </dgm:presLayoutVars>
      </dgm:prSet>
      <dgm:spPr/>
    </dgm:pt>
    <dgm:pt modelId="{A09B61FA-80CB-4B8D-BDE9-7BD65FD8E909}" type="pres">
      <dgm:prSet presAssocID="{84287602-D16F-437B-8754-483965C77CDF}" presName="sibTrans" presStyleLbl="sibTrans2D1" presStyleIdx="0" presStyleCnt="5"/>
      <dgm:spPr/>
    </dgm:pt>
    <dgm:pt modelId="{07DBFE50-0CEC-4F41-860A-B2A589962870}" type="pres">
      <dgm:prSet presAssocID="{84287602-D16F-437B-8754-483965C77CDF}" presName="connectorText" presStyleLbl="sibTrans2D1" presStyleIdx="0" presStyleCnt="5"/>
      <dgm:spPr/>
    </dgm:pt>
    <dgm:pt modelId="{2345E53C-85DB-41DE-90C8-34CB625C96BB}" type="pres">
      <dgm:prSet presAssocID="{87C7ED41-495A-44F2-883D-8C8B4D76FC3A}" presName="node" presStyleLbl="node1" presStyleIdx="1" presStyleCnt="6" custLinFactNeighborY="991">
        <dgm:presLayoutVars>
          <dgm:bulletEnabled val="1"/>
        </dgm:presLayoutVars>
      </dgm:prSet>
      <dgm:spPr/>
    </dgm:pt>
    <dgm:pt modelId="{C7AD9769-4C14-46E9-87FA-BEDE07E9E25C}" type="pres">
      <dgm:prSet presAssocID="{692636B9-DE3B-4E82-BDC6-031FFDBF1BEB}" presName="sibTrans" presStyleLbl="sibTrans2D1" presStyleIdx="1" presStyleCnt="5"/>
      <dgm:spPr/>
    </dgm:pt>
    <dgm:pt modelId="{62F89425-FA6C-419F-8D32-9523137DDA41}" type="pres">
      <dgm:prSet presAssocID="{692636B9-DE3B-4E82-BDC6-031FFDBF1BEB}" presName="connectorText" presStyleLbl="sibTrans2D1" presStyleIdx="1" presStyleCnt="5"/>
      <dgm:spPr/>
    </dgm:pt>
    <dgm:pt modelId="{CEA773BF-B27B-452B-A54E-E41FB70365DB}" type="pres">
      <dgm:prSet presAssocID="{85F9AFF0-C4D2-470D-A38C-B680F1687638}" presName="node" presStyleLbl="node1" presStyleIdx="2" presStyleCnt="6">
        <dgm:presLayoutVars>
          <dgm:bulletEnabled val="1"/>
        </dgm:presLayoutVars>
      </dgm:prSet>
      <dgm:spPr/>
    </dgm:pt>
    <dgm:pt modelId="{20D3F8B7-DE09-4456-A673-B622517DD841}" type="pres">
      <dgm:prSet presAssocID="{5D8192A7-D3D7-4BC1-A02D-0EA296C5FDED}" presName="sibTrans" presStyleLbl="sibTrans2D1" presStyleIdx="2" presStyleCnt="5"/>
      <dgm:spPr/>
    </dgm:pt>
    <dgm:pt modelId="{42AB2A70-65C3-4116-99DD-4F10CFB4DC2C}" type="pres">
      <dgm:prSet presAssocID="{5D8192A7-D3D7-4BC1-A02D-0EA296C5FDED}" presName="connectorText" presStyleLbl="sibTrans2D1" presStyleIdx="2" presStyleCnt="5"/>
      <dgm:spPr/>
    </dgm:pt>
    <dgm:pt modelId="{04A34273-C366-4D79-BA22-7612014D5655}" type="pres">
      <dgm:prSet presAssocID="{301A42C2-5571-478B-9E29-C8801853FAC5}" presName="node" presStyleLbl="node1" presStyleIdx="3" presStyleCnt="6">
        <dgm:presLayoutVars>
          <dgm:bulletEnabled val="1"/>
        </dgm:presLayoutVars>
      </dgm:prSet>
      <dgm:spPr/>
    </dgm:pt>
    <dgm:pt modelId="{F696F32A-7704-433E-9490-F5F68C0E1AF5}" type="pres">
      <dgm:prSet presAssocID="{85D0E412-5D02-4F40-8B4C-3145B8A5A86C}" presName="sibTrans" presStyleLbl="sibTrans2D1" presStyleIdx="3" presStyleCnt="5"/>
      <dgm:spPr/>
    </dgm:pt>
    <dgm:pt modelId="{787C04DF-4D45-45E5-979E-C6A07651F5DC}" type="pres">
      <dgm:prSet presAssocID="{85D0E412-5D02-4F40-8B4C-3145B8A5A86C}" presName="connectorText" presStyleLbl="sibTrans2D1" presStyleIdx="3" presStyleCnt="5"/>
      <dgm:spPr/>
    </dgm:pt>
    <dgm:pt modelId="{0C853012-CED6-482A-ABC3-A35E0F72A7D6}" type="pres">
      <dgm:prSet presAssocID="{92CDF4E8-5D57-4B1E-B420-B5369EA6B372}" presName="node" presStyleLbl="node1" presStyleIdx="4" presStyleCnt="6">
        <dgm:presLayoutVars>
          <dgm:bulletEnabled val="1"/>
        </dgm:presLayoutVars>
      </dgm:prSet>
      <dgm:spPr/>
    </dgm:pt>
    <dgm:pt modelId="{401B3978-B3C9-49D2-957A-B2C4997EB569}" type="pres">
      <dgm:prSet presAssocID="{3F7F242D-3388-4816-B644-604BE269CC29}" presName="sibTrans" presStyleLbl="sibTrans2D1" presStyleIdx="4" presStyleCnt="5"/>
      <dgm:spPr/>
    </dgm:pt>
    <dgm:pt modelId="{0F1AC1B1-4C9B-47EB-B85D-6A593C05230E}" type="pres">
      <dgm:prSet presAssocID="{3F7F242D-3388-4816-B644-604BE269CC29}" presName="connectorText" presStyleLbl="sibTrans2D1" presStyleIdx="4" presStyleCnt="5"/>
      <dgm:spPr/>
    </dgm:pt>
    <dgm:pt modelId="{708AE8F1-56B4-4637-ADA3-3B8734DA43D9}" type="pres">
      <dgm:prSet presAssocID="{17FAEC80-D2FE-43F5-8B46-70BA9C9A9C64}" presName="node" presStyleLbl="node1" presStyleIdx="5" presStyleCnt="6">
        <dgm:presLayoutVars>
          <dgm:bulletEnabled val="1"/>
        </dgm:presLayoutVars>
      </dgm:prSet>
      <dgm:spPr/>
    </dgm:pt>
  </dgm:ptLst>
  <dgm:cxnLst>
    <dgm:cxn modelId="{C0F19A03-092D-41C0-BB05-7B3EA14842EE}" type="presOf" srcId="{17FAEC80-D2FE-43F5-8B46-70BA9C9A9C64}" destId="{708AE8F1-56B4-4637-ADA3-3B8734DA43D9}" srcOrd="0" destOrd="0" presId="urn:microsoft.com/office/officeart/2005/8/layout/process1"/>
    <dgm:cxn modelId="{D6D1EB04-E94B-40C6-A14C-213BD474D0A6}" type="presOf" srcId="{3BDC9691-FACC-4AD8-9BFE-6FC697C9A3A5}" destId="{061C1081-2708-4A1A-9C20-1905B402067A}" srcOrd="0" destOrd="0" presId="urn:microsoft.com/office/officeart/2005/8/layout/process1"/>
    <dgm:cxn modelId="{E5AE8E05-3E4E-4320-B79D-BF13E4088A89}" srcId="{3BDC9691-FACC-4AD8-9BFE-6FC697C9A3A5}" destId="{17FAEC80-D2FE-43F5-8B46-70BA9C9A9C64}" srcOrd="5" destOrd="0" parTransId="{DCFC5CA6-38DD-49F0-A049-FCAC1A894057}" sibTransId="{78380692-2F3C-4F8D-A59E-3025727C3BC1}"/>
    <dgm:cxn modelId="{3C036A14-AD1E-4ABB-96B9-872646E8F912}" type="presOf" srcId="{2D096621-E15A-498F-9BDF-59F918CAA707}" destId="{988B2E25-1EC9-44D4-B687-E735FFB2C19C}" srcOrd="0" destOrd="0" presId="urn:microsoft.com/office/officeart/2005/8/layout/process1"/>
    <dgm:cxn modelId="{F163411D-2B9E-4BF8-BD22-A7C1DC0804D7}" type="presOf" srcId="{92CDF4E8-5D57-4B1E-B420-B5369EA6B372}" destId="{0C853012-CED6-482A-ABC3-A35E0F72A7D6}" srcOrd="0" destOrd="0" presId="urn:microsoft.com/office/officeart/2005/8/layout/process1"/>
    <dgm:cxn modelId="{D99A3232-DEA5-49A6-B9C8-4C29906FD583}" type="presOf" srcId="{84287602-D16F-437B-8754-483965C77CDF}" destId="{A09B61FA-80CB-4B8D-BDE9-7BD65FD8E909}" srcOrd="0" destOrd="0" presId="urn:microsoft.com/office/officeart/2005/8/layout/process1"/>
    <dgm:cxn modelId="{EEE15D38-5208-444E-8D7D-E082B15F5695}" srcId="{3BDC9691-FACC-4AD8-9BFE-6FC697C9A3A5}" destId="{2D096621-E15A-498F-9BDF-59F918CAA707}" srcOrd="0" destOrd="0" parTransId="{C6385185-CD0E-4C18-A22E-386A7D60A0DF}" sibTransId="{84287602-D16F-437B-8754-483965C77CDF}"/>
    <dgm:cxn modelId="{3551703F-FA65-4722-906C-F4D8EE08BB5D}" srcId="{3BDC9691-FACC-4AD8-9BFE-6FC697C9A3A5}" destId="{87C7ED41-495A-44F2-883D-8C8B4D76FC3A}" srcOrd="1" destOrd="0" parTransId="{A1894A3E-8C5F-4088-8944-573563FFC5B2}" sibTransId="{692636B9-DE3B-4E82-BDC6-031FFDBF1BEB}"/>
    <dgm:cxn modelId="{081A3746-3E08-4495-8E29-ED19C40B927B}" type="presOf" srcId="{84287602-D16F-437B-8754-483965C77CDF}" destId="{07DBFE50-0CEC-4F41-860A-B2A589962870}" srcOrd="1" destOrd="0" presId="urn:microsoft.com/office/officeart/2005/8/layout/process1"/>
    <dgm:cxn modelId="{CE60DC48-0B65-4CCA-9652-4BF8B4F3BBAA}" type="presOf" srcId="{301A42C2-5571-478B-9E29-C8801853FAC5}" destId="{04A34273-C366-4D79-BA22-7612014D5655}" srcOrd="0" destOrd="0" presId="urn:microsoft.com/office/officeart/2005/8/layout/process1"/>
    <dgm:cxn modelId="{4DF94C4A-D1CB-4352-BC74-948D58E652B4}" srcId="{3BDC9691-FACC-4AD8-9BFE-6FC697C9A3A5}" destId="{301A42C2-5571-478B-9E29-C8801853FAC5}" srcOrd="3" destOrd="0" parTransId="{2C3FEF88-80C4-4CC4-B8F5-130CE8355C59}" sibTransId="{85D0E412-5D02-4F40-8B4C-3145B8A5A86C}"/>
    <dgm:cxn modelId="{34539672-84CA-4C5D-A1F9-ADF0BE979040}" srcId="{3BDC9691-FACC-4AD8-9BFE-6FC697C9A3A5}" destId="{85F9AFF0-C4D2-470D-A38C-B680F1687638}" srcOrd="2" destOrd="0" parTransId="{BB24B484-DC80-403E-91EF-17B3C456C2CC}" sibTransId="{5D8192A7-D3D7-4BC1-A02D-0EA296C5FDED}"/>
    <dgm:cxn modelId="{305BDC75-DB05-4C8D-BC36-B96D79F6FE92}" type="presOf" srcId="{3F7F242D-3388-4816-B644-604BE269CC29}" destId="{401B3978-B3C9-49D2-957A-B2C4997EB569}" srcOrd="0" destOrd="0" presId="urn:microsoft.com/office/officeart/2005/8/layout/process1"/>
    <dgm:cxn modelId="{2EDDAF7E-0778-4FC1-996E-24B4356B5863}" type="presOf" srcId="{3F7F242D-3388-4816-B644-604BE269CC29}" destId="{0F1AC1B1-4C9B-47EB-B85D-6A593C05230E}" srcOrd="1" destOrd="0" presId="urn:microsoft.com/office/officeart/2005/8/layout/process1"/>
    <dgm:cxn modelId="{22CB2387-68E1-415D-BD15-DC365E80E530}" type="presOf" srcId="{692636B9-DE3B-4E82-BDC6-031FFDBF1BEB}" destId="{C7AD9769-4C14-46E9-87FA-BEDE07E9E25C}" srcOrd="0" destOrd="0" presId="urn:microsoft.com/office/officeart/2005/8/layout/process1"/>
    <dgm:cxn modelId="{9BFDE5B0-4F16-40C3-A7A7-BAE5EDCCE9B0}" type="presOf" srcId="{85F9AFF0-C4D2-470D-A38C-B680F1687638}" destId="{CEA773BF-B27B-452B-A54E-E41FB70365DB}" srcOrd="0" destOrd="0" presId="urn:microsoft.com/office/officeart/2005/8/layout/process1"/>
    <dgm:cxn modelId="{700B0BD6-106E-40BB-A863-F9961A45869D}" type="presOf" srcId="{5D8192A7-D3D7-4BC1-A02D-0EA296C5FDED}" destId="{20D3F8B7-DE09-4456-A673-B622517DD841}" srcOrd="0" destOrd="0" presId="urn:microsoft.com/office/officeart/2005/8/layout/process1"/>
    <dgm:cxn modelId="{349BC0D6-6942-42A3-BD09-10B08CE0A458}" srcId="{3BDC9691-FACC-4AD8-9BFE-6FC697C9A3A5}" destId="{92CDF4E8-5D57-4B1E-B420-B5369EA6B372}" srcOrd="4" destOrd="0" parTransId="{E0A7E359-4C3D-48AB-AFB8-F282278D963A}" sibTransId="{3F7F242D-3388-4816-B644-604BE269CC29}"/>
    <dgm:cxn modelId="{F8FCC3EB-3E26-4F35-877B-83D1F1132942}" type="presOf" srcId="{85D0E412-5D02-4F40-8B4C-3145B8A5A86C}" destId="{787C04DF-4D45-45E5-979E-C6A07651F5DC}" srcOrd="1" destOrd="0" presId="urn:microsoft.com/office/officeart/2005/8/layout/process1"/>
    <dgm:cxn modelId="{552C7FEC-55DC-48BA-88C3-5E0E5457FDC3}" type="presOf" srcId="{87C7ED41-495A-44F2-883D-8C8B4D76FC3A}" destId="{2345E53C-85DB-41DE-90C8-34CB625C96BB}" srcOrd="0" destOrd="0" presId="urn:microsoft.com/office/officeart/2005/8/layout/process1"/>
    <dgm:cxn modelId="{F9E51BED-1664-4F5F-B44D-11F91E9EC045}" type="presOf" srcId="{85D0E412-5D02-4F40-8B4C-3145B8A5A86C}" destId="{F696F32A-7704-433E-9490-F5F68C0E1AF5}" srcOrd="0" destOrd="0" presId="urn:microsoft.com/office/officeart/2005/8/layout/process1"/>
    <dgm:cxn modelId="{E375BBF0-61B3-46DF-B196-A6A2EA1FABAD}" type="presOf" srcId="{692636B9-DE3B-4E82-BDC6-031FFDBF1BEB}" destId="{62F89425-FA6C-419F-8D32-9523137DDA41}" srcOrd="1" destOrd="0" presId="urn:microsoft.com/office/officeart/2005/8/layout/process1"/>
    <dgm:cxn modelId="{FA1025FE-E1BD-4F56-9FC0-83B9035A7294}" type="presOf" srcId="{5D8192A7-D3D7-4BC1-A02D-0EA296C5FDED}" destId="{42AB2A70-65C3-4116-99DD-4F10CFB4DC2C}" srcOrd="1" destOrd="0" presId="urn:microsoft.com/office/officeart/2005/8/layout/process1"/>
    <dgm:cxn modelId="{7DB14DE4-8030-4436-8509-C07D25D56DF9}" type="presParOf" srcId="{061C1081-2708-4A1A-9C20-1905B402067A}" destId="{988B2E25-1EC9-44D4-B687-E735FFB2C19C}" srcOrd="0" destOrd="0" presId="urn:microsoft.com/office/officeart/2005/8/layout/process1"/>
    <dgm:cxn modelId="{A6351331-4EC7-47D6-B211-25F655D3991A}" type="presParOf" srcId="{061C1081-2708-4A1A-9C20-1905B402067A}" destId="{A09B61FA-80CB-4B8D-BDE9-7BD65FD8E909}" srcOrd="1" destOrd="0" presId="urn:microsoft.com/office/officeart/2005/8/layout/process1"/>
    <dgm:cxn modelId="{02EE7B28-E9EE-42D0-9856-B456C26E9B61}" type="presParOf" srcId="{A09B61FA-80CB-4B8D-BDE9-7BD65FD8E909}" destId="{07DBFE50-0CEC-4F41-860A-B2A589962870}" srcOrd="0" destOrd="0" presId="urn:microsoft.com/office/officeart/2005/8/layout/process1"/>
    <dgm:cxn modelId="{290ED491-F5FD-4D3C-B61E-3767C7EF9575}" type="presParOf" srcId="{061C1081-2708-4A1A-9C20-1905B402067A}" destId="{2345E53C-85DB-41DE-90C8-34CB625C96BB}" srcOrd="2" destOrd="0" presId="urn:microsoft.com/office/officeart/2005/8/layout/process1"/>
    <dgm:cxn modelId="{86E87387-8A82-44D8-8179-563C7F91ACF6}" type="presParOf" srcId="{061C1081-2708-4A1A-9C20-1905B402067A}" destId="{C7AD9769-4C14-46E9-87FA-BEDE07E9E25C}" srcOrd="3" destOrd="0" presId="urn:microsoft.com/office/officeart/2005/8/layout/process1"/>
    <dgm:cxn modelId="{929F73F0-0396-4A50-B7CF-50637E675F53}" type="presParOf" srcId="{C7AD9769-4C14-46E9-87FA-BEDE07E9E25C}" destId="{62F89425-FA6C-419F-8D32-9523137DDA41}" srcOrd="0" destOrd="0" presId="urn:microsoft.com/office/officeart/2005/8/layout/process1"/>
    <dgm:cxn modelId="{A909B57F-C69B-4D20-984A-4FBE89BA29A0}" type="presParOf" srcId="{061C1081-2708-4A1A-9C20-1905B402067A}" destId="{CEA773BF-B27B-452B-A54E-E41FB70365DB}" srcOrd="4" destOrd="0" presId="urn:microsoft.com/office/officeart/2005/8/layout/process1"/>
    <dgm:cxn modelId="{CBF6420D-06D2-4DDE-90BE-D6FBBBF26A69}" type="presParOf" srcId="{061C1081-2708-4A1A-9C20-1905B402067A}" destId="{20D3F8B7-DE09-4456-A673-B622517DD841}" srcOrd="5" destOrd="0" presId="urn:microsoft.com/office/officeart/2005/8/layout/process1"/>
    <dgm:cxn modelId="{0237D44E-FB67-4905-BDB4-3A47EC6A1894}" type="presParOf" srcId="{20D3F8B7-DE09-4456-A673-B622517DD841}" destId="{42AB2A70-65C3-4116-99DD-4F10CFB4DC2C}" srcOrd="0" destOrd="0" presId="urn:microsoft.com/office/officeart/2005/8/layout/process1"/>
    <dgm:cxn modelId="{A209F3C8-E3F2-4516-924B-A235CAFC7754}" type="presParOf" srcId="{061C1081-2708-4A1A-9C20-1905B402067A}" destId="{04A34273-C366-4D79-BA22-7612014D5655}" srcOrd="6" destOrd="0" presId="urn:microsoft.com/office/officeart/2005/8/layout/process1"/>
    <dgm:cxn modelId="{49146709-C8AC-4CCD-930F-9C5FB8AD89CD}" type="presParOf" srcId="{061C1081-2708-4A1A-9C20-1905B402067A}" destId="{F696F32A-7704-433E-9490-F5F68C0E1AF5}" srcOrd="7" destOrd="0" presId="urn:microsoft.com/office/officeart/2005/8/layout/process1"/>
    <dgm:cxn modelId="{1BDB6571-233B-4158-91C9-F6E094F2AEA4}" type="presParOf" srcId="{F696F32A-7704-433E-9490-F5F68C0E1AF5}" destId="{787C04DF-4D45-45E5-979E-C6A07651F5DC}" srcOrd="0" destOrd="0" presId="urn:microsoft.com/office/officeart/2005/8/layout/process1"/>
    <dgm:cxn modelId="{D1BC2882-B8EB-45DD-A75F-3290DDC8A608}" type="presParOf" srcId="{061C1081-2708-4A1A-9C20-1905B402067A}" destId="{0C853012-CED6-482A-ABC3-A35E0F72A7D6}" srcOrd="8" destOrd="0" presId="urn:microsoft.com/office/officeart/2005/8/layout/process1"/>
    <dgm:cxn modelId="{6C04A4BF-FCCA-4F8D-A26C-75F50A1878CB}" type="presParOf" srcId="{061C1081-2708-4A1A-9C20-1905B402067A}" destId="{401B3978-B3C9-49D2-957A-B2C4997EB569}" srcOrd="9" destOrd="0" presId="urn:microsoft.com/office/officeart/2005/8/layout/process1"/>
    <dgm:cxn modelId="{3F67F3D3-33BB-45B8-9DF8-C78B2E1FC1ED}" type="presParOf" srcId="{401B3978-B3C9-49D2-957A-B2C4997EB569}" destId="{0F1AC1B1-4C9B-47EB-B85D-6A593C05230E}" srcOrd="0" destOrd="0" presId="urn:microsoft.com/office/officeart/2005/8/layout/process1"/>
    <dgm:cxn modelId="{73844DFE-C65F-4656-AA9F-609D451DE9F8}" type="presParOf" srcId="{061C1081-2708-4A1A-9C20-1905B402067A}" destId="{708AE8F1-56B4-4637-ADA3-3B8734DA43D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C9691-FACC-4AD8-9BFE-6FC697C9A3A5}" type="doc">
      <dgm:prSet loTypeId="urn:microsoft.com/office/officeart/2005/8/layout/process1" loCatId="process" qsTypeId="urn:microsoft.com/office/officeart/2005/8/quickstyle/simple1" qsCatId="simple" csTypeId="urn:microsoft.com/office/officeart/2005/8/colors/accent1_2" csCatId="accent1" phldr="1"/>
      <dgm:spPr/>
    </dgm:pt>
    <dgm:pt modelId="{2D096621-E15A-498F-9BDF-59F918CAA707}">
      <dgm:prSet phldrT="[Text]"/>
      <dgm:spPr/>
      <dgm:t>
        <a:bodyPr/>
        <a:lstStyle/>
        <a:p>
          <a:r>
            <a:rPr lang="en-CA" dirty="0"/>
            <a:t>Respiratory Bronchioles</a:t>
          </a:r>
        </a:p>
      </dgm:t>
    </dgm:pt>
    <dgm:pt modelId="{C6385185-CD0E-4C18-A22E-386A7D60A0DF}" type="parTrans" cxnId="{EEE15D38-5208-444E-8D7D-E082B15F5695}">
      <dgm:prSet/>
      <dgm:spPr/>
      <dgm:t>
        <a:bodyPr/>
        <a:lstStyle/>
        <a:p>
          <a:endParaRPr lang="en-CA"/>
        </a:p>
      </dgm:t>
    </dgm:pt>
    <dgm:pt modelId="{84287602-D16F-437B-8754-483965C77CDF}" type="sibTrans" cxnId="{EEE15D38-5208-444E-8D7D-E082B15F5695}">
      <dgm:prSet/>
      <dgm:spPr/>
      <dgm:t>
        <a:bodyPr/>
        <a:lstStyle/>
        <a:p>
          <a:endParaRPr lang="en-CA"/>
        </a:p>
      </dgm:t>
    </dgm:pt>
    <dgm:pt modelId="{87C7ED41-495A-44F2-883D-8C8B4D76FC3A}">
      <dgm:prSet phldrT="[Text]"/>
      <dgm:spPr/>
      <dgm:t>
        <a:bodyPr/>
        <a:lstStyle/>
        <a:p>
          <a:r>
            <a:rPr lang="en-CA" dirty="0"/>
            <a:t>Alveolar Ducts </a:t>
          </a:r>
        </a:p>
      </dgm:t>
    </dgm:pt>
    <dgm:pt modelId="{A1894A3E-8C5F-4088-8944-573563FFC5B2}" type="parTrans" cxnId="{3551703F-FA65-4722-906C-F4D8EE08BB5D}">
      <dgm:prSet/>
      <dgm:spPr/>
      <dgm:t>
        <a:bodyPr/>
        <a:lstStyle/>
        <a:p>
          <a:endParaRPr lang="en-CA"/>
        </a:p>
      </dgm:t>
    </dgm:pt>
    <dgm:pt modelId="{692636B9-DE3B-4E82-BDC6-031FFDBF1BEB}" type="sibTrans" cxnId="{3551703F-FA65-4722-906C-F4D8EE08BB5D}">
      <dgm:prSet/>
      <dgm:spPr/>
      <dgm:t>
        <a:bodyPr/>
        <a:lstStyle/>
        <a:p>
          <a:endParaRPr lang="en-CA"/>
        </a:p>
      </dgm:t>
    </dgm:pt>
    <dgm:pt modelId="{85F9AFF0-C4D2-470D-A38C-B680F1687638}">
      <dgm:prSet phldrT="[Text]"/>
      <dgm:spPr/>
      <dgm:t>
        <a:bodyPr/>
        <a:lstStyle/>
        <a:p>
          <a:r>
            <a:rPr lang="en-CA"/>
            <a:t>Alveolar Sacs</a:t>
          </a:r>
          <a:endParaRPr lang="en-CA" dirty="0"/>
        </a:p>
      </dgm:t>
    </dgm:pt>
    <dgm:pt modelId="{BB24B484-DC80-403E-91EF-17B3C456C2CC}" type="parTrans" cxnId="{34539672-84CA-4C5D-A1F9-ADF0BE979040}">
      <dgm:prSet/>
      <dgm:spPr/>
      <dgm:t>
        <a:bodyPr/>
        <a:lstStyle/>
        <a:p>
          <a:endParaRPr lang="en-CA"/>
        </a:p>
      </dgm:t>
    </dgm:pt>
    <dgm:pt modelId="{5D8192A7-D3D7-4BC1-A02D-0EA296C5FDED}" type="sibTrans" cxnId="{34539672-84CA-4C5D-A1F9-ADF0BE979040}">
      <dgm:prSet/>
      <dgm:spPr/>
      <dgm:t>
        <a:bodyPr/>
        <a:lstStyle/>
        <a:p>
          <a:endParaRPr lang="en-CA"/>
        </a:p>
      </dgm:t>
    </dgm:pt>
    <dgm:pt modelId="{301A42C2-5571-478B-9E29-C8801853FAC5}">
      <dgm:prSet/>
      <dgm:spPr/>
      <dgm:t>
        <a:bodyPr/>
        <a:lstStyle/>
        <a:p>
          <a:r>
            <a:rPr lang="en-CA" baseline="0"/>
            <a:t>Alveoli</a:t>
          </a:r>
          <a:endParaRPr lang="en-CA" dirty="0"/>
        </a:p>
      </dgm:t>
    </dgm:pt>
    <dgm:pt modelId="{2C3FEF88-80C4-4CC4-B8F5-130CE8355C59}" type="parTrans" cxnId="{4DF94C4A-D1CB-4352-BC74-948D58E652B4}">
      <dgm:prSet/>
      <dgm:spPr/>
      <dgm:t>
        <a:bodyPr/>
        <a:lstStyle/>
        <a:p>
          <a:endParaRPr lang="en-CA"/>
        </a:p>
      </dgm:t>
    </dgm:pt>
    <dgm:pt modelId="{85D0E412-5D02-4F40-8B4C-3145B8A5A86C}" type="sibTrans" cxnId="{4DF94C4A-D1CB-4352-BC74-948D58E652B4}">
      <dgm:prSet/>
      <dgm:spPr/>
      <dgm:t>
        <a:bodyPr/>
        <a:lstStyle/>
        <a:p>
          <a:endParaRPr lang="en-CA"/>
        </a:p>
      </dgm:t>
    </dgm:pt>
    <dgm:pt modelId="{061C1081-2708-4A1A-9C20-1905B402067A}" type="pres">
      <dgm:prSet presAssocID="{3BDC9691-FACC-4AD8-9BFE-6FC697C9A3A5}" presName="Name0" presStyleCnt="0">
        <dgm:presLayoutVars>
          <dgm:dir/>
          <dgm:resizeHandles val="exact"/>
        </dgm:presLayoutVars>
      </dgm:prSet>
      <dgm:spPr/>
    </dgm:pt>
    <dgm:pt modelId="{988B2E25-1EC9-44D4-B687-E735FFB2C19C}" type="pres">
      <dgm:prSet presAssocID="{2D096621-E15A-498F-9BDF-59F918CAA707}" presName="node" presStyleLbl="node1" presStyleIdx="0" presStyleCnt="4">
        <dgm:presLayoutVars>
          <dgm:bulletEnabled val="1"/>
        </dgm:presLayoutVars>
      </dgm:prSet>
      <dgm:spPr/>
    </dgm:pt>
    <dgm:pt modelId="{A09B61FA-80CB-4B8D-BDE9-7BD65FD8E909}" type="pres">
      <dgm:prSet presAssocID="{84287602-D16F-437B-8754-483965C77CDF}" presName="sibTrans" presStyleLbl="sibTrans2D1" presStyleIdx="0" presStyleCnt="3"/>
      <dgm:spPr/>
    </dgm:pt>
    <dgm:pt modelId="{07DBFE50-0CEC-4F41-860A-B2A589962870}" type="pres">
      <dgm:prSet presAssocID="{84287602-D16F-437B-8754-483965C77CDF}" presName="connectorText" presStyleLbl="sibTrans2D1" presStyleIdx="0" presStyleCnt="3"/>
      <dgm:spPr/>
    </dgm:pt>
    <dgm:pt modelId="{2345E53C-85DB-41DE-90C8-34CB625C96BB}" type="pres">
      <dgm:prSet presAssocID="{87C7ED41-495A-44F2-883D-8C8B4D76FC3A}" presName="node" presStyleLbl="node1" presStyleIdx="1" presStyleCnt="4" custLinFactNeighborY="991">
        <dgm:presLayoutVars>
          <dgm:bulletEnabled val="1"/>
        </dgm:presLayoutVars>
      </dgm:prSet>
      <dgm:spPr/>
    </dgm:pt>
    <dgm:pt modelId="{C7AD9769-4C14-46E9-87FA-BEDE07E9E25C}" type="pres">
      <dgm:prSet presAssocID="{692636B9-DE3B-4E82-BDC6-031FFDBF1BEB}" presName="sibTrans" presStyleLbl="sibTrans2D1" presStyleIdx="1" presStyleCnt="3"/>
      <dgm:spPr/>
    </dgm:pt>
    <dgm:pt modelId="{62F89425-FA6C-419F-8D32-9523137DDA41}" type="pres">
      <dgm:prSet presAssocID="{692636B9-DE3B-4E82-BDC6-031FFDBF1BEB}" presName="connectorText" presStyleLbl="sibTrans2D1" presStyleIdx="1" presStyleCnt="3"/>
      <dgm:spPr/>
    </dgm:pt>
    <dgm:pt modelId="{CEA773BF-B27B-452B-A54E-E41FB70365DB}" type="pres">
      <dgm:prSet presAssocID="{85F9AFF0-C4D2-470D-A38C-B680F1687638}" presName="node" presStyleLbl="node1" presStyleIdx="2" presStyleCnt="4">
        <dgm:presLayoutVars>
          <dgm:bulletEnabled val="1"/>
        </dgm:presLayoutVars>
      </dgm:prSet>
      <dgm:spPr/>
    </dgm:pt>
    <dgm:pt modelId="{20D3F8B7-DE09-4456-A673-B622517DD841}" type="pres">
      <dgm:prSet presAssocID="{5D8192A7-D3D7-4BC1-A02D-0EA296C5FDED}" presName="sibTrans" presStyleLbl="sibTrans2D1" presStyleIdx="2" presStyleCnt="3"/>
      <dgm:spPr/>
    </dgm:pt>
    <dgm:pt modelId="{42AB2A70-65C3-4116-99DD-4F10CFB4DC2C}" type="pres">
      <dgm:prSet presAssocID="{5D8192A7-D3D7-4BC1-A02D-0EA296C5FDED}" presName="connectorText" presStyleLbl="sibTrans2D1" presStyleIdx="2" presStyleCnt="3"/>
      <dgm:spPr/>
    </dgm:pt>
    <dgm:pt modelId="{04A34273-C366-4D79-BA22-7612014D5655}" type="pres">
      <dgm:prSet presAssocID="{301A42C2-5571-478B-9E29-C8801853FAC5}" presName="node" presStyleLbl="node1" presStyleIdx="3" presStyleCnt="4">
        <dgm:presLayoutVars>
          <dgm:bulletEnabled val="1"/>
        </dgm:presLayoutVars>
      </dgm:prSet>
      <dgm:spPr/>
    </dgm:pt>
  </dgm:ptLst>
  <dgm:cxnLst>
    <dgm:cxn modelId="{D6D1EB04-E94B-40C6-A14C-213BD474D0A6}" type="presOf" srcId="{3BDC9691-FACC-4AD8-9BFE-6FC697C9A3A5}" destId="{061C1081-2708-4A1A-9C20-1905B402067A}" srcOrd="0" destOrd="0" presId="urn:microsoft.com/office/officeart/2005/8/layout/process1"/>
    <dgm:cxn modelId="{3C036A14-AD1E-4ABB-96B9-872646E8F912}" type="presOf" srcId="{2D096621-E15A-498F-9BDF-59F918CAA707}" destId="{988B2E25-1EC9-44D4-B687-E735FFB2C19C}" srcOrd="0" destOrd="0" presId="urn:microsoft.com/office/officeart/2005/8/layout/process1"/>
    <dgm:cxn modelId="{D99A3232-DEA5-49A6-B9C8-4C29906FD583}" type="presOf" srcId="{84287602-D16F-437B-8754-483965C77CDF}" destId="{A09B61FA-80CB-4B8D-BDE9-7BD65FD8E909}" srcOrd="0" destOrd="0" presId="urn:microsoft.com/office/officeart/2005/8/layout/process1"/>
    <dgm:cxn modelId="{EEE15D38-5208-444E-8D7D-E082B15F5695}" srcId="{3BDC9691-FACC-4AD8-9BFE-6FC697C9A3A5}" destId="{2D096621-E15A-498F-9BDF-59F918CAA707}" srcOrd="0" destOrd="0" parTransId="{C6385185-CD0E-4C18-A22E-386A7D60A0DF}" sibTransId="{84287602-D16F-437B-8754-483965C77CDF}"/>
    <dgm:cxn modelId="{3551703F-FA65-4722-906C-F4D8EE08BB5D}" srcId="{3BDC9691-FACC-4AD8-9BFE-6FC697C9A3A5}" destId="{87C7ED41-495A-44F2-883D-8C8B4D76FC3A}" srcOrd="1" destOrd="0" parTransId="{A1894A3E-8C5F-4088-8944-573563FFC5B2}" sibTransId="{692636B9-DE3B-4E82-BDC6-031FFDBF1BEB}"/>
    <dgm:cxn modelId="{081A3746-3E08-4495-8E29-ED19C40B927B}" type="presOf" srcId="{84287602-D16F-437B-8754-483965C77CDF}" destId="{07DBFE50-0CEC-4F41-860A-B2A589962870}" srcOrd="1" destOrd="0" presId="urn:microsoft.com/office/officeart/2005/8/layout/process1"/>
    <dgm:cxn modelId="{CE60DC48-0B65-4CCA-9652-4BF8B4F3BBAA}" type="presOf" srcId="{301A42C2-5571-478B-9E29-C8801853FAC5}" destId="{04A34273-C366-4D79-BA22-7612014D5655}" srcOrd="0" destOrd="0" presId="urn:microsoft.com/office/officeart/2005/8/layout/process1"/>
    <dgm:cxn modelId="{4DF94C4A-D1CB-4352-BC74-948D58E652B4}" srcId="{3BDC9691-FACC-4AD8-9BFE-6FC697C9A3A5}" destId="{301A42C2-5571-478B-9E29-C8801853FAC5}" srcOrd="3" destOrd="0" parTransId="{2C3FEF88-80C4-4CC4-B8F5-130CE8355C59}" sibTransId="{85D0E412-5D02-4F40-8B4C-3145B8A5A86C}"/>
    <dgm:cxn modelId="{34539672-84CA-4C5D-A1F9-ADF0BE979040}" srcId="{3BDC9691-FACC-4AD8-9BFE-6FC697C9A3A5}" destId="{85F9AFF0-C4D2-470D-A38C-B680F1687638}" srcOrd="2" destOrd="0" parTransId="{BB24B484-DC80-403E-91EF-17B3C456C2CC}" sibTransId="{5D8192A7-D3D7-4BC1-A02D-0EA296C5FDED}"/>
    <dgm:cxn modelId="{22CB2387-68E1-415D-BD15-DC365E80E530}" type="presOf" srcId="{692636B9-DE3B-4E82-BDC6-031FFDBF1BEB}" destId="{C7AD9769-4C14-46E9-87FA-BEDE07E9E25C}" srcOrd="0" destOrd="0" presId="urn:microsoft.com/office/officeart/2005/8/layout/process1"/>
    <dgm:cxn modelId="{9BFDE5B0-4F16-40C3-A7A7-BAE5EDCCE9B0}" type="presOf" srcId="{85F9AFF0-C4D2-470D-A38C-B680F1687638}" destId="{CEA773BF-B27B-452B-A54E-E41FB70365DB}" srcOrd="0" destOrd="0" presId="urn:microsoft.com/office/officeart/2005/8/layout/process1"/>
    <dgm:cxn modelId="{700B0BD6-106E-40BB-A863-F9961A45869D}" type="presOf" srcId="{5D8192A7-D3D7-4BC1-A02D-0EA296C5FDED}" destId="{20D3F8B7-DE09-4456-A673-B622517DD841}" srcOrd="0" destOrd="0" presId="urn:microsoft.com/office/officeart/2005/8/layout/process1"/>
    <dgm:cxn modelId="{552C7FEC-55DC-48BA-88C3-5E0E5457FDC3}" type="presOf" srcId="{87C7ED41-495A-44F2-883D-8C8B4D76FC3A}" destId="{2345E53C-85DB-41DE-90C8-34CB625C96BB}" srcOrd="0" destOrd="0" presId="urn:microsoft.com/office/officeart/2005/8/layout/process1"/>
    <dgm:cxn modelId="{E375BBF0-61B3-46DF-B196-A6A2EA1FABAD}" type="presOf" srcId="{692636B9-DE3B-4E82-BDC6-031FFDBF1BEB}" destId="{62F89425-FA6C-419F-8D32-9523137DDA41}" srcOrd="1" destOrd="0" presId="urn:microsoft.com/office/officeart/2005/8/layout/process1"/>
    <dgm:cxn modelId="{FA1025FE-E1BD-4F56-9FC0-83B9035A7294}" type="presOf" srcId="{5D8192A7-D3D7-4BC1-A02D-0EA296C5FDED}" destId="{42AB2A70-65C3-4116-99DD-4F10CFB4DC2C}" srcOrd="1" destOrd="0" presId="urn:microsoft.com/office/officeart/2005/8/layout/process1"/>
    <dgm:cxn modelId="{7DB14DE4-8030-4436-8509-C07D25D56DF9}" type="presParOf" srcId="{061C1081-2708-4A1A-9C20-1905B402067A}" destId="{988B2E25-1EC9-44D4-B687-E735FFB2C19C}" srcOrd="0" destOrd="0" presId="urn:microsoft.com/office/officeart/2005/8/layout/process1"/>
    <dgm:cxn modelId="{A6351331-4EC7-47D6-B211-25F655D3991A}" type="presParOf" srcId="{061C1081-2708-4A1A-9C20-1905B402067A}" destId="{A09B61FA-80CB-4B8D-BDE9-7BD65FD8E909}" srcOrd="1" destOrd="0" presId="urn:microsoft.com/office/officeart/2005/8/layout/process1"/>
    <dgm:cxn modelId="{02EE7B28-E9EE-42D0-9856-B456C26E9B61}" type="presParOf" srcId="{A09B61FA-80CB-4B8D-BDE9-7BD65FD8E909}" destId="{07DBFE50-0CEC-4F41-860A-B2A589962870}" srcOrd="0" destOrd="0" presId="urn:microsoft.com/office/officeart/2005/8/layout/process1"/>
    <dgm:cxn modelId="{290ED491-F5FD-4D3C-B61E-3767C7EF9575}" type="presParOf" srcId="{061C1081-2708-4A1A-9C20-1905B402067A}" destId="{2345E53C-85DB-41DE-90C8-34CB625C96BB}" srcOrd="2" destOrd="0" presId="urn:microsoft.com/office/officeart/2005/8/layout/process1"/>
    <dgm:cxn modelId="{86E87387-8A82-44D8-8179-563C7F91ACF6}" type="presParOf" srcId="{061C1081-2708-4A1A-9C20-1905B402067A}" destId="{C7AD9769-4C14-46E9-87FA-BEDE07E9E25C}" srcOrd="3" destOrd="0" presId="urn:microsoft.com/office/officeart/2005/8/layout/process1"/>
    <dgm:cxn modelId="{929F73F0-0396-4A50-B7CF-50637E675F53}" type="presParOf" srcId="{C7AD9769-4C14-46E9-87FA-BEDE07E9E25C}" destId="{62F89425-FA6C-419F-8D32-9523137DDA41}" srcOrd="0" destOrd="0" presId="urn:microsoft.com/office/officeart/2005/8/layout/process1"/>
    <dgm:cxn modelId="{A909B57F-C69B-4D20-984A-4FBE89BA29A0}" type="presParOf" srcId="{061C1081-2708-4A1A-9C20-1905B402067A}" destId="{CEA773BF-B27B-452B-A54E-E41FB70365DB}" srcOrd="4" destOrd="0" presId="urn:microsoft.com/office/officeart/2005/8/layout/process1"/>
    <dgm:cxn modelId="{CBF6420D-06D2-4DDE-90BE-D6FBBBF26A69}" type="presParOf" srcId="{061C1081-2708-4A1A-9C20-1905B402067A}" destId="{20D3F8B7-DE09-4456-A673-B622517DD841}" srcOrd="5" destOrd="0" presId="urn:microsoft.com/office/officeart/2005/8/layout/process1"/>
    <dgm:cxn modelId="{0237D44E-FB67-4905-BDB4-3A47EC6A1894}" type="presParOf" srcId="{20D3F8B7-DE09-4456-A673-B622517DD841}" destId="{42AB2A70-65C3-4116-99DD-4F10CFB4DC2C}" srcOrd="0" destOrd="0" presId="urn:microsoft.com/office/officeart/2005/8/layout/process1"/>
    <dgm:cxn modelId="{A209F3C8-E3F2-4516-924B-A235CAFC7754}" type="presParOf" srcId="{061C1081-2708-4A1A-9C20-1905B402067A}" destId="{04A34273-C366-4D79-BA22-7612014D565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2E25-1EC9-44D4-B687-E735FFB2C19C}">
      <dsp:nvSpPr>
        <dsp:cNvPr id="0" name=""/>
        <dsp:cNvSpPr/>
      </dsp:nvSpPr>
      <dsp:spPr>
        <a:xfrm>
          <a:off x="0"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Trachea</a:t>
          </a:r>
        </a:p>
      </dsp:txBody>
      <dsp:txXfrm>
        <a:off x="26249" y="127111"/>
        <a:ext cx="1313125" cy="843692"/>
      </dsp:txXfrm>
    </dsp:sp>
    <dsp:sp modelId="{A09B61FA-80CB-4B8D-BDE9-7BD65FD8E909}">
      <dsp:nvSpPr>
        <dsp:cNvPr id="0" name=""/>
        <dsp:cNvSpPr/>
      </dsp:nvSpPr>
      <dsp:spPr>
        <a:xfrm rot="15969">
          <a:off x="1502184" y="384098"/>
          <a:ext cx="289515"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502184" y="451631"/>
        <a:ext cx="202661" cy="203204"/>
      </dsp:txXfrm>
    </dsp:sp>
    <dsp:sp modelId="{2345E53C-85DB-41DE-90C8-34CB625C96BB}">
      <dsp:nvSpPr>
        <dsp:cNvPr id="0" name=""/>
        <dsp:cNvSpPr/>
      </dsp:nvSpPr>
      <dsp:spPr>
        <a:xfrm>
          <a:off x="1911872" y="109743"/>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Primary Bronchus </a:t>
          </a:r>
        </a:p>
        <a:p>
          <a:pPr marL="0" lvl="0" indent="0" algn="ctr" defTabSz="666750">
            <a:lnSpc>
              <a:spcPct val="90000"/>
            </a:lnSpc>
            <a:spcBef>
              <a:spcPct val="0"/>
            </a:spcBef>
            <a:spcAft>
              <a:spcPct val="35000"/>
            </a:spcAft>
            <a:buNone/>
          </a:pPr>
          <a:r>
            <a:rPr lang="en-CA" sz="1500" kern="1200" dirty="0"/>
            <a:t>(Left and Right)</a:t>
          </a:r>
        </a:p>
      </dsp:txBody>
      <dsp:txXfrm>
        <a:off x="1938121" y="135992"/>
        <a:ext cx="1313125" cy="843692"/>
      </dsp:txXfrm>
    </dsp:sp>
    <dsp:sp modelId="{C7AD9769-4C14-46E9-87FA-BEDE07E9E25C}">
      <dsp:nvSpPr>
        <dsp:cNvPr id="0" name=""/>
        <dsp:cNvSpPr/>
      </dsp:nvSpPr>
      <dsp:spPr>
        <a:xfrm rot="21584031">
          <a:off x="3414057" y="384022"/>
          <a:ext cx="289515"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414057" y="451959"/>
        <a:ext cx="202661" cy="203204"/>
      </dsp:txXfrm>
    </dsp:sp>
    <dsp:sp modelId="{CEA773BF-B27B-452B-A54E-E41FB70365DB}">
      <dsp:nvSpPr>
        <dsp:cNvPr id="0" name=""/>
        <dsp:cNvSpPr/>
      </dsp:nvSpPr>
      <dsp:spPr>
        <a:xfrm>
          <a:off x="3823745"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2</a:t>
          </a:r>
          <a:r>
            <a:rPr lang="en-CA" sz="1500" kern="1200" baseline="30000" dirty="0"/>
            <a:t>0</a:t>
          </a:r>
          <a:r>
            <a:rPr lang="en-CA" sz="1500" kern="1200" dirty="0"/>
            <a:t> Bronchi</a:t>
          </a:r>
        </a:p>
      </dsp:txBody>
      <dsp:txXfrm>
        <a:off x="3849994" y="127111"/>
        <a:ext cx="1313125" cy="843692"/>
      </dsp:txXfrm>
    </dsp:sp>
    <dsp:sp modelId="{20D3F8B7-DE09-4456-A673-B622517DD841}">
      <dsp:nvSpPr>
        <dsp:cNvPr id="0" name=""/>
        <dsp:cNvSpPr/>
      </dsp:nvSpPr>
      <dsp:spPr>
        <a:xfrm>
          <a:off x="5325931"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5325931" y="447355"/>
        <a:ext cx="202658" cy="203204"/>
      </dsp:txXfrm>
    </dsp:sp>
    <dsp:sp modelId="{04A34273-C366-4D79-BA22-7612014D5655}">
      <dsp:nvSpPr>
        <dsp:cNvPr id="0" name=""/>
        <dsp:cNvSpPr/>
      </dsp:nvSpPr>
      <dsp:spPr>
        <a:xfrm>
          <a:off x="5735618"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baseline="0" dirty="0"/>
            <a:t>3</a:t>
          </a:r>
          <a:r>
            <a:rPr lang="en-CA" sz="1500" kern="1200" baseline="30000" dirty="0"/>
            <a:t>0</a:t>
          </a:r>
          <a:r>
            <a:rPr lang="en-CA" sz="1500" kern="1200" dirty="0"/>
            <a:t> Bronchi</a:t>
          </a:r>
        </a:p>
      </dsp:txBody>
      <dsp:txXfrm>
        <a:off x="5761867" y="127111"/>
        <a:ext cx="1313125" cy="843692"/>
      </dsp:txXfrm>
    </dsp:sp>
    <dsp:sp modelId="{F696F32A-7704-433E-9490-F5F68C0E1AF5}">
      <dsp:nvSpPr>
        <dsp:cNvPr id="0" name=""/>
        <dsp:cNvSpPr/>
      </dsp:nvSpPr>
      <dsp:spPr>
        <a:xfrm>
          <a:off x="7237804"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7237804" y="447355"/>
        <a:ext cx="202658" cy="203204"/>
      </dsp:txXfrm>
    </dsp:sp>
    <dsp:sp modelId="{0C853012-CED6-482A-ABC3-A35E0F72A7D6}">
      <dsp:nvSpPr>
        <dsp:cNvPr id="0" name=""/>
        <dsp:cNvSpPr/>
      </dsp:nvSpPr>
      <dsp:spPr>
        <a:xfrm>
          <a:off x="7647491"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Bronchioles</a:t>
          </a:r>
        </a:p>
      </dsp:txBody>
      <dsp:txXfrm>
        <a:off x="7673740" y="127111"/>
        <a:ext cx="1313125" cy="843692"/>
      </dsp:txXfrm>
    </dsp:sp>
    <dsp:sp modelId="{401B3978-B3C9-49D2-957A-B2C4997EB569}">
      <dsp:nvSpPr>
        <dsp:cNvPr id="0" name=""/>
        <dsp:cNvSpPr/>
      </dsp:nvSpPr>
      <dsp:spPr>
        <a:xfrm>
          <a:off x="9149677"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9149677" y="447355"/>
        <a:ext cx="202658" cy="203204"/>
      </dsp:txXfrm>
    </dsp:sp>
    <dsp:sp modelId="{708AE8F1-56B4-4637-ADA3-3B8734DA43D9}">
      <dsp:nvSpPr>
        <dsp:cNvPr id="0" name=""/>
        <dsp:cNvSpPr/>
      </dsp:nvSpPr>
      <dsp:spPr>
        <a:xfrm>
          <a:off x="9559364"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Terminal Bronchioles</a:t>
          </a:r>
        </a:p>
      </dsp:txBody>
      <dsp:txXfrm>
        <a:off x="9585613" y="127111"/>
        <a:ext cx="1313125" cy="843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2E25-1EC9-44D4-B687-E735FFB2C19C}">
      <dsp:nvSpPr>
        <dsp:cNvPr id="0" name=""/>
        <dsp:cNvSpPr/>
      </dsp:nvSpPr>
      <dsp:spPr>
        <a:xfrm>
          <a:off x="3905"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Respiratory Bronchioles</a:t>
          </a:r>
        </a:p>
      </dsp:txBody>
      <dsp:txXfrm>
        <a:off x="33912" y="66702"/>
        <a:ext cx="1647524" cy="964509"/>
      </dsp:txXfrm>
    </dsp:sp>
    <dsp:sp modelId="{A09B61FA-80CB-4B8D-BDE9-7BD65FD8E909}">
      <dsp:nvSpPr>
        <dsp:cNvPr id="0" name=""/>
        <dsp:cNvSpPr/>
      </dsp:nvSpPr>
      <dsp:spPr>
        <a:xfrm rot="14601">
          <a:off x="1882196" y="342342"/>
          <a:ext cx="362001"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82196" y="426805"/>
        <a:ext cx="253401" cy="254081"/>
      </dsp:txXfrm>
    </dsp:sp>
    <dsp:sp modelId="{2345E53C-85DB-41DE-90C8-34CB625C96BB}">
      <dsp:nvSpPr>
        <dsp:cNvPr id="0" name=""/>
        <dsp:cNvSpPr/>
      </dsp:nvSpPr>
      <dsp:spPr>
        <a:xfrm>
          <a:off x="2394459" y="46848"/>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Alveolar Ducts </a:t>
          </a:r>
        </a:p>
      </dsp:txBody>
      <dsp:txXfrm>
        <a:off x="2424466" y="76855"/>
        <a:ext cx="1647524" cy="964509"/>
      </dsp:txXfrm>
    </dsp:sp>
    <dsp:sp modelId="{C7AD9769-4C14-46E9-87FA-BEDE07E9E25C}">
      <dsp:nvSpPr>
        <dsp:cNvPr id="0" name=""/>
        <dsp:cNvSpPr/>
      </dsp:nvSpPr>
      <dsp:spPr>
        <a:xfrm rot="21585399">
          <a:off x="4272750" y="342255"/>
          <a:ext cx="362001"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4272750" y="427180"/>
        <a:ext cx="253401" cy="254081"/>
      </dsp:txXfrm>
    </dsp:sp>
    <dsp:sp modelId="{CEA773BF-B27B-452B-A54E-E41FB70365DB}">
      <dsp:nvSpPr>
        <dsp:cNvPr id="0" name=""/>
        <dsp:cNvSpPr/>
      </dsp:nvSpPr>
      <dsp:spPr>
        <a:xfrm>
          <a:off x="4785013"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Alveolar Sacs</a:t>
          </a:r>
          <a:endParaRPr lang="en-CA" sz="2400" kern="1200" dirty="0"/>
        </a:p>
      </dsp:txBody>
      <dsp:txXfrm>
        <a:off x="4815020" y="66702"/>
        <a:ext cx="1647524" cy="964509"/>
      </dsp:txXfrm>
    </dsp:sp>
    <dsp:sp modelId="{20D3F8B7-DE09-4456-A673-B622517DD841}">
      <dsp:nvSpPr>
        <dsp:cNvPr id="0" name=""/>
        <dsp:cNvSpPr/>
      </dsp:nvSpPr>
      <dsp:spPr>
        <a:xfrm>
          <a:off x="6663306" y="337222"/>
          <a:ext cx="361998"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6663306" y="421916"/>
        <a:ext cx="253399" cy="254081"/>
      </dsp:txXfrm>
    </dsp:sp>
    <dsp:sp modelId="{04A34273-C366-4D79-BA22-7612014D5655}">
      <dsp:nvSpPr>
        <dsp:cNvPr id="0" name=""/>
        <dsp:cNvSpPr/>
      </dsp:nvSpPr>
      <dsp:spPr>
        <a:xfrm>
          <a:off x="7175567"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baseline="0"/>
            <a:t>Alveoli</a:t>
          </a:r>
          <a:endParaRPr lang="en-CA" sz="2400" kern="1200" dirty="0"/>
        </a:p>
      </dsp:txBody>
      <dsp:txXfrm>
        <a:off x="7205574" y="66702"/>
        <a:ext cx="1647524" cy="9645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4T16:39:59.475"/>
    </inkml:context>
    <inkml:brush xml:id="br0">
      <inkml:brushProperty name="width" value="0.05" units="cm"/>
      <inkml:brushProperty name="height" value="0.05" units="cm"/>
    </inkml:brush>
  </inkml:definitions>
  <inkml:trace contextRef="#ctx0" brushRef="#br0">1 99 24575,'8'0'0,"1"0"0,3-4 0,2 3 0,4-3 0,4 4 0,-3 0 0,7 0 0,-7 0 0,3 0 0,-8 0 0,3 0 0,-8 0 0,9 0 0,-5 0 0,6 4 0,-1-3 0,16 3 0,-12-4 0,23 4 0,-13-3 0,8 6 0,-9-6 0,2 3 0,-13-4 0,9 0 0,-10 0 0,15 0 0,-13 0 0,13 0 0,-15 0 0,7 4 0,-7-3 0,7 3 0,-7-4 0,15 0 0,-13 0 0,16 0 0,-17 0 0,10 0 0,-11 0 0,11 0 0,-14 0 0,29 0 0,-27 0 0,32 0 0,-33 0 0,24 0 0,-29 0 0,25 0 0,-25 0 0,21 0 0,-21 0 0,16 0 0,-13 4 0,11-3 0,-11 3 0,5-4 0,-6 0 0,4 0 0,-4 0 0,-1 0 0,-5 0 0,1 0 0,-1 0 0,0 0 0,5 0 0,-4 0 0,4 0 0,0 0 0,1 0 0,0 0 0,-2 0 0,-3 0 0,3 4 0,-2-3 0,2 3 0,1-4 0,-3 0 0,2 0 0,-3 0 0,-5 4 0,8-3 0,-6 2 0,-1-3 0,-10-8 0,-9-2 0,0-4 0,0-3 0,2 7 0,1-7 0,-2 7 0,5-3 0,3 4 0,-3 1 0,7-1 0,-6 5 0,6-4 0,-3 4 0,4-5 0,4 8 0,5 2 0,5 12 0,4-3 0,-4 3 0,3 0 0,-8-3 0,8 3 0,-7-5 0,7 5 0,-3-3 0,0 3 0,-2-5 0,-3-3 0,-1 2 0,-7-2 0,-2 3 0,-8 5 0,-4 1 0,3 0 0,-3 3 0,4-8 0,1 0 0,3-1 0,1-4 0,0 1 0,-1 7 0,-3-7 0,3 8 0,-3-4 0,3 3 0,-3-2 0,3-1 0,1-6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4T16:39:59.476"/>
    </inkml:context>
    <inkml:brush xml:id="br0">
      <inkml:brushProperty name="width" value="0.05" units="cm"/>
      <inkml:brushProperty name="height" value="0.05" units="cm"/>
    </inkml:brush>
  </inkml:definitions>
  <inkml:trace contextRef="#ctx0" brushRef="#br0">1 0 24575,'13'9'0,"0"-4"0,-5 2 0,1-2 0,-1-1 0,5 4 0,-4-3 0,8 4 0,-7-1 0,7 1 0,-3 0 0,4 0 0,0 0 0,0 0 0,-4 0 0,12 0 0,-15 0 0,22 4 0,-21-8 0,25 15 0,-20-17 0,21 17 0,-22-14 0,12 7 0,-13-5 0,15 1 0,-9 0 0,22 8 0,-21-10 0,29 17 0,-29-21 0,15 12 0,1-5 0,2 1 0,-4 2 0,19-4 0,-35 0 0,40 0 0,-38-4 0,36 3 0,-39-3 0,42 0 0,-42-1 0,35 0 0,-37-4 0,15 4 0,6 0 0,23 5 0,-8 1 0,28-1 0,-56-1 0,36-7 0,-28 3 0,27 0 0,-30-3 0,31 7 0,-37-7 0,34 8 0,-31-8 0,34 8 0,-36-8 0,40 8 0,-45-8 0,39 8 0,-40-8 0,43 7 0,-33-7 0,30 7 0,-32-7 0,29 7 0,-37-7 0,52 8 0,-50-4 0,69 4 0,-52-3 0,50 2 0,-52-7 0,58 3 0,-59-4 0,22 3 0,3-1 0,-8-1 0,-1 2 0,-1-1 0,-2-2 0,29 0 0,-47 0 0,49 0 0,-47 0 0,43 0 0,-42 0 0,11 4 0,-19-3 0,19 3 0,-25-4 0,46 0 0,-45 0 0,35 0 0,-34 0 0,42 0 0,-41 0 0,64 0 0,-68 0 0,43 0 0,-50 0 0,36 0 0,-28 0 0,37 0 0,-33 0 0,33 0 0,-33 0 0,35 0 0,-25 5 0,24-4 0,-13 3 0,2-4 0,-10 0 0,-1 0 0,-14 0 0,35 0 0,-35 0 0,36 0 0,-36 0 0,18 0 0,-18 0 0,30 0 0,-32 0 0,42 0 0,-46 0 0,36 0 0,-38 0 0,19 0 0,-17 0 0,11 0 0,-7 0 0,6 0 0,-5 0 0,-3 0 0,5 0 0,-11 0 0,7 0 0,-6 0 0,-2 0 0,2 0 0,1 0 0,-3 0 0,7 0 0,-8 0 0,4 0 0,0 0 0,0 0 0,6 0 0,-6 0 0,0 0 0,-4 0 0,-1 0 0,0 0 0,-7 0 0,-2-3 0,-7-2 0,3-3 0,-3 3 0,4 1 0,-1 0 0,-3 3 0,4-6 0,-1 2 0,1-3 0,4-5 0,-3 3 0,2-3 0,-3 5 0,4 7 0,7 6 0,-1 0 0,2 6 0,0-6 0,-4 3 0,4 0 0,5 5 0,1-3 0,0 7 0,3-7 0,-7 3 0,3-8 0,-8 2 0,-2-2 0,-11 4 0,2-1 0,-11 1 0,7 0 0,-2-1 0,3-3 0,1 2 0,-1-2 0,5 3 0,-4-3 0,7-1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emf"/><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emf"/><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4</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7822721" cy="4017959"/>
          </a:xfrm>
        </p:spPr>
        <p:txBody>
          <a:bodyPr>
            <a:normAutofit/>
          </a:bodyPr>
          <a:lstStyle/>
          <a:p>
            <a:pPr marL="0" indent="0">
              <a:buNone/>
            </a:pPr>
            <a:r>
              <a:rPr lang="en-US" sz="2400" dirty="0"/>
              <a:t>What is true about the visceral pleura?</a:t>
            </a:r>
          </a:p>
          <a:p>
            <a:pPr marL="0" indent="0">
              <a:buNone/>
            </a:pPr>
            <a:endParaRPr lang="en-US" sz="2400" dirty="0"/>
          </a:p>
          <a:p>
            <a:pPr marL="457200" indent="-457200">
              <a:buFont typeface="+mj-lt"/>
              <a:buAutoNum type="alphaUcPeriod"/>
            </a:pPr>
            <a:r>
              <a:rPr lang="en-US" sz="2400" dirty="0">
                <a:solidFill>
                  <a:srgbClr val="FF0000"/>
                </a:solidFill>
              </a:rPr>
              <a:t>On one side is the lung and the other side is fluid</a:t>
            </a:r>
          </a:p>
          <a:p>
            <a:pPr marL="457200" indent="-457200">
              <a:buFont typeface="+mj-lt"/>
              <a:buAutoNum type="alphaUcPeriod"/>
            </a:pPr>
            <a:r>
              <a:rPr lang="en-US" sz="2400" dirty="0"/>
              <a:t>A hole in this membrane would cause a pneumothorax, as long as the chest wall was also punctured</a:t>
            </a:r>
          </a:p>
          <a:p>
            <a:pPr marL="457200" indent="-457200">
              <a:buFont typeface="+mj-lt"/>
              <a:buAutoNum type="alphaUcPeriod"/>
            </a:pPr>
            <a:r>
              <a:rPr lang="en-US" sz="2400" dirty="0"/>
              <a:t>This membrane directly contacts/covers the diaphragm</a:t>
            </a:r>
          </a:p>
          <a:p>
            <a:pPr marL="457200" indent="-457200">
              <a:buFont typeface="+mj-lt"/>
              <a:buAutoNum type="alphaUcPeriod"/>
            </a:pPr>
            <a:r>
              <a:rPr lang="en-US" sz="2400" dirty="0"/>
              <a:t>One membrane surrounds both lungs forming one compartment in the thoracic cavity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TextBox 6">
            <a:extLst>
              <a:ext uri="{FF2B5EF4-FFF2-40B4-BE49-F238E27FC236}">
                <a16:creationId xmlns:a16="http://schemas.microsoft.com/office/drawing/2014/main" id="{36F58BF6-F1E7-4018-9493-FC90820E62A7}"/>
              </a:ext>
            </a:extLst>
          </p:cNvPr>
          <p:cNvSpPr txBox="1"/>
          <p:nvPr/>
        </p:nvSpPr>
        <p:spPr>
          <a:xfrm>
            <a:off x="838200" y="4830025"/>
            <a:ext cx="7528643" cy="646331"/>
          </a:xfrm>
          <a:prstGeom prst="rect">
            <a:avLst/>
          </a:prstGeom>
          <a:noFill/>
          <a:ln w="38100">
            <a:solidFill>
              <a:srgbClr val="FF0000"/>
            </a:solidFill>
          </a:ln>
        </p:spPr>
        <p:txBody>
          <a:bodyPr wrap="square" rtlCol="0">
            <a:spAutoFit/>
          </a:bodyPr>
          <a:lstStyle/>
          <a:p>
            <a:r>
              <a:rPr lang="en-US" dirty="0"/>
              <a:t>A hole in the visceral pleura OR parietal pleura would cause pneumothorax. Visceral pleura is next to the lung and pleural cavity.</a:t>
            </a:r>
          </a:p>
        </p:txBody>
      </p:sp>
      <p:pic>
        <p:nvPicPr>
          <p:cNvPr id="9" name="Picture 8">
            <a:extLst>
              <a:ext uri="{FF2B5EF4-FFF2-40B4-BE49-F238E27FC236}">
                <a16:creationId xmlns:a16="http://schemas.microsoft.com/office/drawing/2014/main" id="{35ED656E-4D37-4585-B512-9A4B890C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292" y="3365277"/>
            <a:ext cx="2706810" cy="2253986"/>
          </a:xfrm>
          <a:prstGeom prst="rect">
            <a:avLst/>
          </a:prstGeom>
        </p:spPr>
      </p:pic>
    </p:spTree>
    <p:extLst>
      <p:ext uri="{BB962C8B-B14F-4D97-AF65-F5344CB8AC3E}">
        <p14:creationId xmlns:p14="http://schemas.microsoft.com/office/powerpoint/2010/main" val="261659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5</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Four roommates are running. They each breathe 700 mL per breath. Based on this information alone, who likely has the best gas exchange? </a:t>
            </a:r>
          </a:p>
          <a:p>
            <a:pPr marL="0" indent="0">
              <a:buNone/>
            </a:pPr>
            <a:r>
              <a:rPr lang="en-US" sz="2400" dirty="0"/>
              <a:t> </a:t>
            </a:r>
          </a:p>
          <a:p>
            <a:pPr marL="457200" indent="-457200">
              <a:buFont typeface="+mj-lt"/>
              <a:buAutoNum type="alphaUcPeriod"/>
            </a:pPr>
            <a:r>
              <a:rPr lang="en-US" sz="2400" dirty="0"/>
              <a:t>They all have the same gas exchange</a:t>
            </a:r>
          </a:p>
          <a:p>
            <a:pPr marL="457200" indent="-457200">
              <a:buFont typeface="+mj-lt"/>
              <a:buAutoNum type="alphaUcPeriod"/>
            </a:pPr>
            <a:r>
              <a:rPr lang="en-US" sz="2400" dirty="0"/>
              <a:t>Matt, because he is the heaviest runner</a:t>
            </a:r>
          </a:p>
          <a:p>
            <a:pPr marL="457200" indent="-457200">
              <a:buFont typeface="+mj-lt"/>
              <a:buAutoNum type="alphaUcPeriod"/>
            </a:pPr>
            <a:r>
              <a:rPr lang="en-US" sz="2400" dirty="0"/>
              <a:t>Kate, because she breathes the slowest</a:t>
            </a:r>
          </a:p>
          <a:p>
            <a:pPr marL="457200" indent="-457200">
              <a:buFont typeface="+mj-lt"/>
              <a:buAutoNum type="alphaUcPeriod"/>
            </a:pPr>
            <a:r>
              <a:rPr lang="en-US" sz="2400" dirty="0">
                <a:solidFill>
                  <a:srgbClr val="FF0000"/>
                </a:solidFill>
              </a:rPr>
              <a:t>Tim, because he is the lightest runner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A group of people on a sidewalk&#10;&#10;Description automatically generated">
            <a:extLst>
              <a:ext uri="{FF2B5EF4-FFF2-40B4-BE49-F238E27FC236}">
                <a16:creationId xmlns:a16="http://schemas.microsoft.com/office/drawing/2014/main" id="{C2DAD6EF-B055-4A01-B06B-E921969F0348}"/>
              </a:ext>
            </a:extLst>
          </p:cNvPr>
          <p:cNvPicPr>
            <a:picLocks noChangeAspect="1"/>
          </p:cNvPicPr>
          <p:nvPr/>
        </p:nvPicPr>
        <p:blipFill rotWithShape="1">
          <a:blip r:embed="rId3"/>
          <a:srcRect l="2445" r="26582" b="2"/>
          <a:stretch/>
        </p:blipFill>
        <p:spPr>
          <a:xfrm>
            <a:off x="7569402" y="2271102"/>
            <a:ext cx="3713950" cy="3602391"/>
          </a:xfrm>
          <a:prstGeom prst="rect">
            <a:avLst/>
          </a:prstGeom>
        </p:spPr>
      </p:pic>
      <p:sp>
        <p:nvSpPr>
          <p:cNvPr id="9" name="TextBox 8">
            <a:extLst>
              <a:ext uri="{FF2B5EF4-FFF2-40B4-BE49-F238E27FC236}">
                <a16:creationId xmlns:a16="http://schemas.microsoft.com/office/drawing/2014/main" id="{70D2F09F-FADE-4FFF-8B79-6B04CB37277A}"/>
              </a:ext>
            </a:extLst>
          </p:cNvPr>
          <p:cNvSpPr txBox="1"/>
          <p:nvPr/>
        </p:nvSpPr>
        <p:spPr>
          <a:xfrm>
            <a:off x="7812975" y="2268702"/>
            <a:ext cx="806352" cy="646331"/>
          </a:xfrm>
          <a:prstGeom prst="rect">
            <a:avLst/>
          </a:prstGeom>
          <a:noFill/>
        </p:spPr>
        <p:txBody>
          <a:bodyPr wrap="square" rtlCol="0">
            <a:spAutoFit/>
          </a:bodyPr>
          <a:lstStyle/>
          <a:p>
            <a:pPr algn="ctr"/>
            <a:r>
              <a:rPr lang="en-US" b="1" dirty="0"/>
              <a:t>Matt</a:t>
            </a:r>
          </a:p>
          <a:p>
            <a:pPr algn="ctr"/>
            <a:r>
              <a:rPr lang="en-US" b="1" dirty="0"/>
              <a:t>250 </a:t>
            </a:r>
            <a:r>
              <a:rPr lang="en-US" b="1" dirty="0" err="1"/>
              <a:t>lb</a:t>
            </a:r>
            <a:endParaRPr lang="en-US" b="1" dirty="0"/>
          </a:p>
        </p:txBody>
      </p:sp>
      <p:sp>
        <p:nvSpPr>
          <p:cNvPr id="10" name="TextBox 9">
            <a:extLst>
              <a:ext uri="{FF2B5EF4-FFF2-40B4-BE49-F238E27FC236}">
                <a16:creationId xmlns:a16="http://schemas.microsoft.com/office/drawing/2014/main" id="{5324652C-821B-4A91-A79D-CCE509579283}"/>
              </a:ext>
            </a:extLst>
          </p:cNvPr>
          <p:cNvSpPr txBox="1"/>
          <p:nvPr/>
        </p:nvSpPr>
        <p:spPr>
          <a:xfrm>
            <a:off x="8614450" y="2268702"/>
            <a:ext cx="806351" cy="646331"/>
          </a:xfrm>
          <a:prstGeom prst="rect">
            <a:avLst/>
          </a:prstGeom>
          <a:noFill/>
        </p:spPr>
        <p:txBody>
          <a:bodyPr wrap="square" rtlCol="0">
            <a:spAutoFit/>
          </a:bodyPr>
          <a:lstStyle/>
          <a:p>
            <a:pPr algn="ctr"/>
            <a:r>
              <a:rPr lang="en-US" b="1" dirty="0"/>
              <a:t>Kate</a:t>
            </a:r>
          </a:p>
          <a:p>
            <a:pPr algn="ctr"/>
            <a:r>
              <a:rPr lang="en-US" b="1" dirty="0"/>
              <a:t>175 </a:t>
            </a:r>
            <a:r>
              <a:rPr lang="en-US" b="1" dirty="0" err="1"/>
              <a:t>lb</a:t>
            </a:r>
            <a:endParaRPr lang="en-US" b="1" dirty="0"/>
          </a:p>
        </p:txBody>
      </p:sp>
      <p:sp>
        <p:nvSpPr>
          <p:cNvPr id="11" name="TextBox 10">
            <a:extLst>
              <a:ext uri="{FF2B5EF4-FFF2-40B4-BE49-F238E27FC236}">
                <a16:creationId xmlns:a16="http://schemas.microsoft.com/office/drawing/2014/main" id="{0167A85D-0D8E-452E-AF15-CA6D5EBAAECE}"/>
              </a:ext>
            </a:extLst>
          </p:cNvPr>
          <p:cNvSpPr txBox="1"/>
          <p:nvPr/>
        </p:nvSpPr>
        <p:spPr>
          <a:xfrm>
            <a:off x="9310880" y="2266302"/>
            <a:ext cx="884734" cy="646331"/>
          </a:xfrm>
          <a:prstGeom prst="rect">
            <a:avLst/>
          </a:prstGeom>
          <a:noFill/>
        </p:spPr>
        <p:txBody>
          <a:bodyPr wrap="square" rtlCol="0">
            <a:spAutoFit/>
          </a:bodyPr>
          <a:lstStyle/>
          <a:p>
            <a:pPr algn="ctr"/>
            <a:r>
              <a:rPr lang="en-US" b="1" dirty="0"/>
              <a:t>Tim</a:t>
            </a:r>
          </a:p>
          <a:p>
            <a:pPr algn="ctr"/>
            <a:r>
              <a:rPr lang="en-US" b="1" dirty="0"/>
              <a:t>160 </a:t>
            </a:r>
            <a:r>
              <a:rPr lang="en-US" b="1" dirty="0" err="1"/>
              <a:t>lb</a:t>
            </a:r>
            <a:endParaRPr lang="en-US" b="1" dirty="0"/>
          </a:p>
        </p:txBody>
      </p:sp>
      <p:sp>
        <p:nvSpPr>
          <p:cNvPr id="12" name="TextBox 11">
            <a:extLst>
              <a:ext uri="{FF2B5EF4-FFF2-40B4-BE49-F238E27FC236}">
                <a16:creationId xmlns:a16="http://schemas.microsoft.com/office/drawing/2014/main" id="{1B771691-8DB7-47EF-BEF6-299D51669EB8}"/>
              </a:ext>
            </a:extLst>
          </p:cNvPr>
          <p:cNvSpPr txBox="1"/>
          <p:nvPr/>
        </p:nvSpPr>
        <p:spPr>
          <a:xfrm>
            <a:off x="10061923" y="2268702"/>
            <a:ext cx="884734" cy="646331"/>
          </a:xfrm>
          <a:prstGeom prst="rect">
            <a:avLst/>
          </a:prstGeom>
          <a:noFill/>
        </p:spPr>
        <p:txBody>
          <a:bodyPr wrap="square" rtlCol="0">
            <a:spAutoFit/>
          </a:bodyPr>
          <a:lstStyle/>
          <a:p>
            <a:pPr algn="ctr"/>
            <a:r>
              <a:rPr lang="en-US" b="1" dirty="0"/>
              <a:t>Joe</a:t>
            </a:r>
          </a:p>
          <a:p>
            <a:pPr algn="ctr"/>
            <a:r>
              <a:rPr lang="en-US" b="1" dirty="0"/>
              <a:t>195 </a:t>
            </a:r>
            <a:r>
              <a:rPr lang="en-US" b="1" dirty="0" err="1"/>
              <a:t>lb</a:t>
            </a:r>
            <a:endParaRPr lang="en-US" b="1" dirty="0"/>
          </a:p>
        </p:txBody>
      </p:sp>
      <p:sp>
        <p:nvSpPr>
          <p:cNvPr id="13" name="TextBox 12">
            <a:extLst>
              <a:ext uri="{FF2B5EF4-FFF2-40B4-BE49-F238E27FC236}">
                <a16:creationId xmlns:a16="http://schemas.microsoft.com/office/drawing/2014/main" id="{581E3CEB-ED2B-43E9-A9BB-4A0132E44524}"/>
              </a:ext>
            </a:extLst>
          </p:cNvPr>
          <p:cNvSpPr txBox="1"/>
          <p:nvPr/>
        </p:nvSpPr>
        <p:spPr>
          <a:xfrm>
            <a:off x="368475" y="4578372"/>
            <a:ext cx="6934200" cy="923330"/>
          </a:xfrm>
          <a:prstGeom prst="rect">
            <a:avLst/>
          </a:prstGeom>
          <a:noFill/>
          <a:ln w="38100">
            <a:solidFill>
              <a:srgbClr val="FF0000"/>
            </a:solidFill>
          </a:ln>
        </p:spPr>
        <p:txBody>
          <a:bodyPr wrap="square" rtlCol="0">
            <a:spAutoFit/>
          </a:bodyPr>
          <a:lstStyle/>
          <a:p>
            <a:r>
              <a:rPr lang="en-US" dirty="0"/>
              <a:t>Hint is how you calculate anatomical dead space (weight * Resp rate.). With lower resp rate the dead space would be less, meaning the alveolar ventilation would be higher! V</a:t>
            </a:r>
            <a:r>
              <a:rPr lang="en-US" baseline="-25000" dirty="0"/>
              <a:t>A</a:t>
            </a:r>
            <a:r>
              <a:rPr lang="en-US" dirty="0"/>
              <a:t> = V</a:t>
            </a:r>
            <a:r>
              <a:rPr lang="en-US" baseline="-25000" dirty="0"/>
              <a:t>E</a:t>
            </a:r>
            <a:r>
              <a:rPr lang="en-US" dirty="0"/>
              <a:t> - V</a:t>
            </a:r>
            <a:r>
              <a:rPr lang="en-US" baseline="-25000" dirty="0"/>
              <a:t>D</a:t>
            </a:r>
            <a:endParaRPr lang="en-US" dirty="0"/>
          </a:p>
        </p:txBody>
      </p:sp>
    </p:spTree>
    <p:extLst>
      <p:ext uri="{BB962C8B-B14F-4D97-AF65-F5344CB8AC3E}">
        <p14:creationId xmlns:p14="http://schemas.microsoft.com/office/powerpoint/2010/main" val="97345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Practice Calculations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38687"/>
            <a:ext cx="10515600" cy="4632385"/>
          </a:xfrm>
        </p:spPr>
        <p:txBody>
          <a:bodyPr>
            <a:normAutofit/>
          </a:bodyPr>
          <a:lstStyle/>
          <a:p>
            <a:pPr marL="0" indent="0">
              <a:buNone/>
            </a:pPr>
            <a:r>
              <a:rPr lang="en-US" sz="2400" dirty="0"/>
              <a:t>Patrick </a:t>
            </a:r>
            <a:r>
              <a:rPr lang="en-US" sz="2400" dirty="0" err="1"/>
              <a:t>Mahomes</a:t>
            </a:r>
            <a:r>
              <a:rPr lang="en-US" sz="2400" dirty="0"/>
              <a:t> has finished his season. In a post-game physical, his lung function test shows he has a resting tidal volume of 600 mL and breathes at 15 breaths/min. He weighs 104 kg (230 pounds).</a:t>
            </a:r>
          </a:p>
          <a:p>
            <a:endParaRPr lang="en-US" sz="2400" dirty="0"/>
          </a:p>
          <a:p>
            <a:pPr marL="457200" indent="-457200">
              <a:buFont typeface="+mj-lt"/>
              <a:buAutoNum type="alphaUcPeriod"/>
            </a:pPr>
            <a:r>
              <a:rPr lang="en-US" sz="2400" dirty="0"/>
              <a:t>What is his pulmonary ventilation per minute?</a:t>
            </a:r>
          </a:p>
          <a:p>
            <a:pPr marL="457200" indent="-457200">
              <a:buFont typeface="+mj-lt"/>
              <a:buAutoNum type="alphaUcPeriod"/>
            </a:pPr>
            <a:r>
              <a:rPr lang="en-US" sz="2400" dirty="0"/>
              <a:t>What is his alveolar ventilation per minute?</a:t>
            </a:r>
          </a:p>
          <a:p>
            <a:pPr marL="457200" indent="-457200">
              <a:buFont typeface="+mj-lt"/>
              <a:buAutoNum type="alphaUcPeriod"/>
            </a:pPr>
            <a:r>
              <a:rPr lang="en-US" sz="2400" dirty="0"/>
              <a:t>How much anatomical dead space does he have in his lungs?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23899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Practice Calculations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21435"/>
            <a:ext cx="10515600" cy="4649638"/>
          </a:xfrm>
        </p:spPr>
        <p:txBody>
          <a:bodyPr>
            <a:normAutofit fontScale="92500" lnSpcReduction="20000"/>
          </a:bodyPr>
          <a:lstStyle/>
          <a:p>
            <a:pPr marL="0" indent="0">
              <a:buNone/>
            </a:pPr>
            <a:r>
              <a:rPr lang="en-US" sz="2400" dirty="0"/>
              <a:t>Patrick </a:t>
            </a:r>
            <a:r>
              <a:rPr lang="en-US" sz="2400" dirty="0" err="1"/>
              <a:t>Mahomes</a:t>
            </a:r>
            <a:r>
              <a:rPr lang="en-US" sz="2400" dirty="0"/>
              <a:t> has finished his season. In a post-game physical, his lung function test shows he has a resting tidal volume of 600 mL and breathes at 15 breaths/min. He weighs 104 kg (230 pounds).</a:t>
            </a:r>
          </a:p>
          <a:p>
            <a:pPr marL="457200" indent="-457200">
              <a:buFont typeface="+mj-lt"/>
              <a:buAutoNum type="alphaUcPeriod"/>
            </a:pPr>
            <a:r>
              <a:rPr lang="en-US" sz="2400" dirty="0"/>
              <a:t>What is his pulmonary ventilation per minute?</a:t>
            </a:r>
          </a:p>
          <a:p>
            <a:pPr marL="0" indent="0">
              <a:buNone/>
            </a:pPr>
            <a:r>
              <a:rPr lang="en-US" sz="2400" dirty="0"/>
              <a:t>	V</a:t>
            </a:r>
            <a:r>
              <a:rPr lang="en-US" sz="2400" baseline="-25000" dirty="0"/>
              <a:t>E</a:t>
            </a:r>
            <a:r>
              <a:rPr lang="en-US" sz="2400" dirty="0"/>
              <a:t> = V</a:t>
            </a:r>
            <a:r>
              <a:rPr lang="en-US" sz="2400" baseline="-25000" dirty="0"/>
              <a:t>T</a:t>
            </a:r>
            <a:r>
              <a:rPr lang="en-US" sz="2400" dirty="0"/>
              <a:t> x RR = 600 mL x 15 breaths/min = 9000 mL/min or 9 L/min</a:t>
            </a:r>
          </a:p>
          <a:p>
            <a:pPr marL="457200" indent="-457200">
              <a:buFont typeface="+mj-lt"/>
              <a:buAutoNum type="alphaUcPeriod" startAt="2"/>
            </a:pPr>
            <a:r>
              <a:rPr lang="en-US" sz="2400" dirty="0"/>
              <a:t>What is his alveolar ventilation per minute?</a:t>
            </a:r>
          </a:p>
          <a:p>
            <a:pPr marL="0" indent="0">
              <a:buNone/>
            </a:pPr>
            <a:r>
              <a:rPr lang="en-US" sz="2400" dirty="0"/>
              <a:t>	V</a:t>
            </a:r>
            <a:r>
              <a:rPr lang="en-US" sz="2400" baseline="-25000" dirty="0"/>
              <a:t>E</a:t>
            </a:r>
            <a:r>
              <a:rPr lang="en-US" sz="2400" dirty="0"/>
              <a:t> = V</a:t>
            </a:r>
            <a:r>
              <a:rPr lang="en-US" sz="2400" baseline="-25000" dirty="0"/>
              <a:t>A</a:t>
            </a:r>
            <a:r>
              <a:rPr lang="en-US" sz="2400" dirty="0"/>
              <a:t> + V</a:t>
            </a:r>
            <a:r>
              <a:rPr lang="en-US" sz="2400" baseline="-25000" dirty="0"/>
              <a:t>D</a:t>
            </a:r>
          </a:p>
          <a:p>
            <a:pPr marL="0" indent="0">
              <a:buNone/>
            </a:pPr>
            <a:r>
              <a:rPr lang="en-US" sz="2400" dirty="0"/>
              <a:t>  	9 L/min = </a:t>
            </a:r>
            <a:r>
              <a:rPr lang="en-US" sz="2400" dirty="0">
                <a:solidFill>
                  <a:srgbClr val="FF0000"/>
                </a:solidFill>
              </a:rPr>
              <a:t>?</a:t>
            </a:r>
            <a:r>
              <a:rPr lang="en-US" sz="2400" dirty="0"/>
              <a:t> + (230 mL * 15 breaths/min)</a:t>
            </a:r>
          </a:p>
          <a:p>
            <a:pPr marL="0" indent="0">
              <a:buNone/>
            </a:pPr>
            <a:r>
              <a:rPr lang="en-US" sz="2400" dirty="0"/>
              <a:t> 	9 L/min = </a:t>
            </a:r>
            <a:r>
              <a:rPr lang="en-US" sz="2400" dirty="0">
                <a:solidFill>
                  <a:srgbClr val="FF0000"/>
                </a:solidFill>
              </a:rPr>
              <a:t>?</a:t>
            </a:r>
            <a:r>
              <a:rPr lang="en-US" sz="2400" dirty="0"/>
              <a:t> + (3.45 L/min)</a:t>
            </a:r>
          </a:p>
          <a:p>
            <a:pPr marL="0" indent="0">
              <a:buNone/>
            </a:pPr>
            <a:r>
              <a:rPr lang="en-US" sz="2400" dirty="0"/>
              <a:t> 	9L/min – 3.45 L/min = V</a:t>
            </a:r>
            <a:r>
              <a:rPr lang="en-US" sz="2400" baseline="-25000" dirty="0"/>
              <a:t>A</a:t>
            </a:r>
          </a:p>
          <a:p>
            <a:pPr marL="0" indent="0">
              <a:buNone/>
            </a:pPr>
            <a:r>
              <a:rPr lang="en-US" sz="2400" dirty="0"/>
              <a:t> 	V</a:t>
            </a:r>
            <a:r>
              <a:rPr lang="en-US" sz="2400" baseline="-25000" dirty="0"/>
              <a:t>A</a:t>
            </a:r>
            <a:r>
              <a:rPr lang="en-US" sz="2400" dirty="0"/>
              <a:t> = 5.55 L/min</a:t>
            </a:r>
          </a:p>
          <a:p>
            <a:pPr marL="457200" indent="-457200">
              <a:buFont typeface="+mj-lt"/>
              <a:buAutoNum type="alphaUcPeriod" startAt="3"/>
            </a:pPr>
            <a:r>
              <a:rPr lang="en-US" sz="2400" dirty="0"/>
              <a:t>How much anatomical dead space does he have in his lungs?</a:t>
            </a:r>
          </a:p>
          <a:p>
            <a:pPr marL="0" indent="0">
              <a:buNone/>
            </a:pPr>
            <a:r>
              <a:rPr lang="en-US" sz="2400" dirty="0"/>
              <a:t>	Since he weighs 230 pounds, he has 230 mL of dead space in one breath.</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7343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306373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Respiratory System: Anatomy</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t>Chapter 9: Dr. </a:t>
            </a:r>
            <a:r>
              <a:rPr lang="en-US" sz="2800" b="1" dirty="0" err="1"/>
              <a:t>Beye</a:t>
            </a:r>
            <a:endParaRPr lang="en-US" sz="2800" b="1" dirty="0"/>
          </a:p>
        </p:txBody>
      </p:sp>
    </p:spTree>
    <p:extLst>
      <p:ext uri="{BB962C8B-B14F-4D97-AF65-F5344CB8AC3E}">
        <p14:creationId xmlns:p14="http://schemas.microsoft.com/office/powerpoint/2010/main" val="117092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Functions of Respiratory System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a:bodyPr>
          <a:lstStyle/>
          <a:p>
            <a:pPr marL="514350" indent="-514350">
              <a:buFont typeface="+mj-lt"/>
              <a:buAutoNum type="arabicPeriod"/>
            </a:pPr>
            <a:r>
              <a:rPr lang="en-US" dirty="0"/>
              <a:t>Provides oxygen</a:t>
            </a:r>
          </a:p>
          <a:p>
            <a:pPr marL="514350" indent="-514350">
              <a:buFont typeface="+mj-lt"/>
              <a:buAutoNum type="arabicPeriod"/>
            </a:pPr>
            <a:r>
              <a:rPr lang="en-US" dirty="0"/>
              <a:t>Removes carbon dioxide</a:t>
            </a:r>
          </a:p>
          <a:p>
            <a:pPr marL="514350" indent="-514350">
              <a:buFont typeface="+mj-lt"/>
              <a:buAutoNum type="arabicPeriod"/>
            </a:pPr>
            <a:r>
              <a:rPr lang="en-US" dirty="0"/>
              <a:t>Regulates blood pH</a:t>
            </a:r>
          </a:p>
          <a:p>
            <a:pPr marL="514350" indent="-514350">
              <a:buFont typeface="+mj-lt"/>
              <a:buAutoNum type="arabicPeriod"/>
            </a:pPr>
            <a:r>
              <a:rPr lang="en-US" dirty="0"/>
              <a:t>Speech</a:t>
            </a:r>
          </a:p>
          <a:p>
            <a:pPr marL="514350" indent="-514350">
              <a:buFont typeface="+mj-lt"/>
              <a:buAutoNum type="arabicPeriod"/>
            </a:pPr>
            <a:r>
              <a:rPr lang="en-US" dirty="0"/>
              <a:t>Microbial defense</a:t>
            </a:r>
          </a:p>
          <a:p>
            <a:pPr marL="514350" indent="-514350">
              <a:buFont typeface="+mj-lt"/>
              <a:buAutoNum type="arabicPeriod"/>
            </a:pPr>
            <a:r>
              <a:rPr lang="en-US" dirty="0"/>
              <a:t>Chemical messenger concentrations</a:t>
            </a:r>
          </a:p>
          <a:p>
            <a:pPr marL="514350" indent="-514350">
              <a:buFont typeface="+mj-lt"/>
              <a:buAutoNum type="arabicPeriod"/>
            </a:pPr>
            <a:r>
              <a:rPr lang="en-US" dirty="0"/>
              <a:t>Traps and dissolves small blood clots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3184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F0796B9E-F01D-44B0-AE56-1518604FAF37}"/>
              </a:ext>
            </a:extLst>
          </p:cNvPr>
          <p:cNvPicPr>
            <a:picLocks noGrp="1" noChangeAspect="1"/>
          </p:cNvPicPr>
          <p:nvPr>
            <p:ph idx="1"/>
          </p:nvPr>
        </p:nvPicPr>
        <p:blipFill>
          <a:blip r:embed="rId3"/>
          <a:stretch>
            <a:fillRect/>
          </a:stretch>
        </p:blipFill>
        <p:spPr>
          <a:xfrm>
            <a:off x="3996115" y="1136950"/>
            <a:ext cx="4199769" cy="4744932"/>
          </a:xfrm>
          <a:prstGeom prst="rect">
            <a:avLst/>
          </a:prstGeom>
        </p:spPr>
      </p:pic>
      <p:sp>
        <p:nvSpPr>
          <p:cNvPr id="9" name="TextBox 8">
            <a:extLst>
              <a:ext uri="{FF2B5EF4-FFF2-40B4-BE49-F238E27FC236}">
                <a16:creationId xmlns:a16="http://schemas.microsoft.com/office/drawing/2014/main" id="{5F111BAF-CB88-4B5B-8824-27E815F27DF8}"/>
              </a:ext>
            </a:extLst>
          </p:cNvPr>
          <p:cNvSpPr txBox="1"/>
          <p:nvPr/>
        </p:nvSpPr>
        <p:spPr>
          <a:xfrm>
            <a:off x="9323946" y="1523934"/>
            <a:ext cx="2089823" cy="3539430"/>
          </a:xfrm>
          <a:prstGeom prst="rect">
            <a:avLst/>
          </a:prstGeom>
          <a:noFill/>
          <a:ln w="38100">
            <a:solidFill>
              <a:schemeClr val="accent1"/>
            </a:solidFill>
          </a:ln>
        </p:spPr>
        <p:txBody>
          <a:bodyPr wrap="square" rtlCol="0">
            <a:spAutoFit/>
          </a:bodyPr>
          <a:lstStyle/>
          <a:p>
            <a:pPr algn="ctr"/>
            <a:r>
              <a:rPr lang="en-US" sz="2800" dirty="0"/>
              <a:t>Left Lung</a:t>
            </a:r>
          </a:p>
          <a:p>
            <a:pPr algn="ctr"/>
            <a:r>
              <a:rPr lang="en-US" sz="2800" dirty="0"/>
              <a:t>2 Lobes</a:t>
            </a:r>
          </a:p>
          <a:p>
            <a:pPr algn="ctr"/>
            <a:endParaRPr lang="en-US" sz="2800" dirty="0"/>
          </a:p>
          <a:p>
            <a:pPr algn="ctr"/>
            <a:r>
              <a:rPr lang="en-US" sz="2800" dirty="0"/>
              <a:t>Why? The heart sits on the left side of thoracic cavity</a:t>
            </a:r>
          </a:p>
        </p:txBody>
      </p:sp>
      <p:sp>
        <p:nvSpPr>
          <p:cNvPr id="10" name="TextBox 9">
            <a:extLst>
              <a:ext uri="{FF2B5EF4-FFF2-40B4-BE49-F238E27FC236}">
                <a16:creationId xmlns:a16="http://schemas.microsoft.com/office/drawing/2014/main" id="{C0AAA16A-09D1-4AFA-A0F3-6FBDAF1E946E}"/>
              </a:ext>
            </a:extLst>
          </p:cNvPr>
          <p:cNvSpPr txBox="1"/>
          <p:nvPr/>
        </p:nvSpPr>
        <p:spPr>
          <a:xfrm>
            <a:off x="1543425" y="2635622"/>
            <a:ext cx="1747466" cy="954107"/>
          </a:xfrm>
          <a:prstGeom prst="rect">
            <a:avLst/>
          </a:prstGeom>
          <a:noFill/>
          <a:ln w="38100">
            <a:solidFill>
              <a:schemeClr val="accent1"/>
            </a:solidFill>
          </a:ln>
        </p:spPr>
        <p:txBody>
          <a:bodyPr wrap="none" rtlCol="0">
            <a:spAutoFit/>
          </a:bodyPr>
          <a:lstStyle/>
          <a:p>
            <a:pPr algn="ctr"/>
            <a:r>
              <a:rPr lang="en-US" sz="2800" dirty="0"/>
              <a:t>Right Lung</a:t>
            </a:r>
          </a:p>
          <a:p>
            <a:pPr algn="ctr"/>
            <a:r>
              <a:rPr lang="en-US" sz="2800" dirty="0"/>
              <a:t>3 Lobes</a:t>
            </a:r>
          </a:p>
        </p:txBody>
      </p:sp>
    </p:spTree>
    <p:extLst>
      <p:ext uri="{BB962C8B-B14F-4D97-AF65-F5344CB8AC3E}">
        <p14:creationId xmlns:p14="http://schemas.microsoft.com/office/powerpoint/2010/main" val="220280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dirty="0">
                <a:solidFill>
                  <a:srgbClr val="4F2683"/>
                </a:solidFill>
              </a:rPr>
              <a:t>Muscles</a:t>
            </a:r>
          </a:p>
          <a:p>
            <a:pPr lvl="1"/>
            <a:r>
              <a:rPr lang="en-US" dirty="0"/>
              <a:t>Intercostal muscles (between ribs)</a:t>
            </a:r>
          </a:p>
          <a:p>
            <a:pPr lvl="1"/>
            <a:r>
              <a:rPr lang="en-US" dirty="0"/>
              <a:t>Diaphragm (bottom)</a:t>
            </a:r>
          </a:p>
          <a:p>
            <a:pPr marL="0" indent="0">
              <a:buNone/>
            </a:pPr>
            <a:r>
              <a:rPr lang="en-US" dirty="0">
                <a:solidFill>
                  <a:srgbClr val="4F2683"/>
                </a:solidFill>
              </a:rPr>
              <a:t>Pleural Layers</a:t>
            </a:r>
          </a:p>
          <a:p>
            <a:pPr lvl="1"/>
            <a:r>
              <a:rPr lang="en-US" dirty="0"/>
              <a:t>Visceral pleura (against lungs)</a:t>
            </a:r>
          </a:p>
          <a:p>
            <a:pPr lvl="1"/>
            <a:r>
              <a:rPr lang="en-US" dirty="0"/>
              <a:t>Intrapleural space/cavity</a:t>
            </a:r>
          </a:p>
          <a:p>
            <a:pPr lvl="1"/>
            <a:r>
              <a:rPr lang="en-US" dirty="0"/>
              <a:t>Parietal pleura (against chest wall)</a:t>
            </a:r>
          </a:p>
          <a:p>
            <a:pPr marL="0" indent="0">
              <a:buNone/>
            </a:pPr>
            <a:r>
              <a:rPr lang="en-US" u="sng" dirty="0">
                <a:solidFill>
                  <a:srgbClr val="FF0000"/>
                </a:solidFill>
              </a:rPr>
              <a:t>V</a:t>
            </a:r>
            <a:r>
              <a:rPr lang="en-US" dirty="0"/>
              <a:t>isceral</a:t>
            </a:r>
            <a:r>
              <a:rPr lang="en-US" dirty="0">
                <a:solidFill>
                  <a:srgbClr val="4F2683"/>
                </a:solidFill>
              </a:rPr>
              <a:t> = </a:t>
            </a:r>
            <a:r>
              <a:rPr lang="en-US" u="sng" dirty="0">
                <a:solidFill>
                  <a:srgbClr val="FF0000"/>
                </a:solidFill>
              </a:rPr>
              <a:t>V</a:t>
            </a:r>
            <a:r>
              <a:rPr lang="en-US" dirty="0"/>
              <a:t>ery close </a:t>
            </a:r>
          </a:p>
          <a:p>
            <a:pPr marL="0" indent="0">
              <a:buNone/>
            </a:pPr>
            <a:r>
              <a:rPr lang="en-US" u="sng" dirty="0">
                <a:solidFill>
                  <a:srgbClr val="FF0000"/>
                </a:solidFill>
              </a:rPr>
              <a:t>P</a:t>
            </a:r>
            <a:r>
              <a:rPr lang="en-US" dirty="0"/>
              <a:t>arietal</a:t>
            </a:r>
            <a:r>
              <a:rPr lang="en-US" dirty="0">
                <a:solidFill>
                  <a:srgbClr val="4F2683"/>
                </a:solidFill>
              </a:rPr>
              <a:t> = </a:t>
            </a:r>
            <a:r>
              <a:rPr lang="en-US" u="sng" dirty="0">
                <a:solidFill>
                  <a:srgbClr val="FF0000"/>
                </a:solidFill>
              </a:rPr>
              <a:t>P</a:t>
            </a:r>
            <a:r>
              <a:rPr lang="en-US" dirty="0"/>
              <a:t>retty close</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79767282-B7E3-4897-A343-F535FDEB7423}"/>
              </a:ext>
            </a:extLst>
          </p:cNvPr>
          <p:cNvPicPr>
            <a:picLocks noChangeAspect="1"/>
          </p:cNvPicPr>
          <p:nvPr/>
        </p:nvPicPr>
        <p:blipFill>
          <a:blip r:embed="rId3"/>
          <a:stretch>
            <a:fillRect/>
          </a:stretch>
        </p:blipFill>
        <p:spPr>
          <a:xfrm>
            <a:off x="7522706" y="1014589"/>
            <a:ext cx="3831094" cy="2564551"/>
          </a:xfrm>
          <a:prstGeom prst="rect">
            <a:avLst/>
          </a:prstGeom>
        </p:spPr>
      </p:pic>
      <p:pic>
        <p:nvPicPr>
          <p:cNvPr id="7" name="Picture 6">
            <a:extLst>
              <a:ext uri="{FF2B5EF4-FFF2-40B4-BE49-F238E27FC236}">
                <a16:creationId xmlns:a16="http://schemas.microsoft.com/office/drawing/2014/main" id="{168223BB-90A2-4158-BE15-4227D7A00986}"/>
              </a:ext>
            </a:extLst>
          </p:cNvPr>
          <p:cNvPicPr>
            <a:picLocks noChangeAspect="1"/>
          </p:cNvPicPr>
          <p:nvPr/>
        </p:nvPicPr>
        <p:blipFill>
          <a:blip r:embed="rId4"/>
          <a:stretch>
            <a:fillRect/>
          </a:stretch>
        </p:blipFill>
        <p:spPr>
          <a:xfrm>
            <a:off x="8327342" y="3580344"/>
            <a:ext cx="2687470" cy="2263067"/>
          </a:xfrm>
          <a:prstGeom prst="rect">
            <a:avLst/>
          </a:prstGeom>
        </p:spPr>
      </p:pic>
    </p:spTree>
    <p:extLst>
      <p:ext uri="{BB962C8B-B14F-4D97-AF65-F5344CB8AC3E}">
        <p14:creationId xmlns:p14="http://schemas.microsoft.com/office/powerpoint/2010/main" val="243689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dirty="0"/>
              <a:t>Respiratory tract can be divided into two sections:</a:t>
            </a:r>
          </a:p>
          <a:p>
            <a:pPr marL="514350" indent="-514350">
              <a:buFont typeface="+mj-lt"/>
              <a:buAutoNum type="arabicPeriod"/>
            </a:pPr>
            <a:r>
              <a:rPr lang="en-US" dirty="0"/>
              <a:t>Conducting Zone</a:t>
            </a:r>
          </a:p>
          <a:p>
            <a:pPr marL="514350" indent="-514350">
              <a:buFont typeface="+mj-lt"/>
              <a:buAutoNum type="arabicPeriod"/>
            </a:pPr>
            <a:r>
              <a:rPr lang="en-US" dirty="0"/>
              <a:t>Respiratory Zone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94E76CF0-4A57-47B0-B1C8-834CF021A1B6}"/>
              </a:ext>
            </a:extLst>
          </p:cNvPr>
          <p:cNvPicPr>
            <a:picLocks noChangeAspect="1"/>
          </p:cNvPicPr>
          <p:nvPr/>
        </p:nvPicPr>
        <p:blipFill>
          <a:blip r:embed="rId3"/>
          <a:stretch>
            <a:fillRect/>
          </a:stretch>
        </p:blipFill>
        <p:spPr>
          <a:xfrm>
            <a:off x="7795550" y="1576913"/>
            <a:ext cx="3643414" cy="3533046"/>
          </a:xfrm>
          <a:prstGeom prst="rect">
            <a:avLst/>
          </a:prstGeom>
        </p:spPr>
      </p:pic>
    </p:spTree>
    <p:extLst>
      <p:ext uri="{BB962C8B-B14F-4D97-AF65-F5344CB8AC3E}">
        <p14:creationId xmlns:p14="http://schemas.microsoft.com/office/powerpoint/2010/main" val="1815888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16</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Feb 4</a:t>
            </a:r>
            <a:r>
              <a:rPr lang="en-CA" sz="2800" baseline="30000" dirty="0">
                <a:cs typeface="Arial Unicode MS"/>
              </a:rPr>
              <a:t>th</a:t>
            </a:r>
            <a:r>
              <a:rPr lang="en-CA" sz="2800" dirty="0">
                <a:cs typeface="Arial Unicode MS"/>
              </a:rPr>
              <a:t>, 2020</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Zones of Respiratory Tract</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Content Placeholder 3">
            <a:extLst>
              <a:ext uri="{FF2B5EF4-FFF2-40B4-BE49-F238E27FC236}">
                <a16:creationId xmlns:a16="http://schemas.microsoft.com/office/drawing/2014/main" id="{5AE2027D-E1FF-47B1-B758-9F6F2A941D43}"/>
              </a:ext>
            </a:extLst>
          </p:cNvPr>
          <p:cNvPicPr>
            <a:picLocks noGrp="1" noChangeAspect="1"/>
          </p:cNvPicPr>
          <p:nvPr>
            <p:ph idx="1"/>
          </p:nvPr>
        </p:nvPicPr>
        <p:blipFill>
          <a:blip r:embed="rId3"/>
          <a:stretch>
            <a:fillRect/>
          </a:stretch>
        </p:blipFill>
        <p:spPr>
          <a:xfrm>
            <a:off x="1793092" y="1136376"/>
            <a:ext cx="8605816" cy="4802794"/>
          </a:xfrm>
          <a:prstGeom prst="rect">
            <a:avLst/>
          </a:prstGeom>
        </p:spPr>
      </p:pic>
    </p:spTree>
    <p:extLst>
      <p:ext uri="{BB962C8B-B14F-4D97-AF65-F5344CB8AC3E}">
        <p14:creationId xmlns:p14="http://schemas.microsoft.com/office/powerpoint/2010/main" val="216264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Conducting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33506" y="3085522"/>
            <a:ext cx="5652248" cy="1179344"/>
          </a:xfrm>
        </p:spPr>
        <p:txBody>
          <a:bodyPr>
            <a:normAutofit/>
          </a:bodyPr>
          <a:lstStyle/>
          <a:p>
            <a:pPr marL="0" indent="0">
              <a:buNone/>
            </a:pPr>
            <a:r>
              <a:rPr lang="en-US" dirty="0"/>
              <a:t>“Conducting zone </a:t>
            </a:r>
            <a:r>
              <a:rPr lang="en-US" dirty="0">
                <a:solidFill>
                  <a:srgbClr val="FF0000"/>
                </a:solidFill>
              </a:rPr>
              <a:t>terminates</a:t>
            </a:r>
            <a:r>
              <a:rPr lang="en-US" dirty="0">
                <a:solidFill>
                  <a:srgbClr val="807F83"/>
                </a:solidFill>
              </a:rPr>
              <a:t> </a:t>
            </a:r>
            <a:r>
              <a:rPr lang="en-US" dirty="0"/>
              <a:t>at</a:t>
            </a:r>
            <a:r>
              <a:rPr lang="en-US" dirty="0">
                <a:solidFill>
                  <a:srgbClr val="807F83"/>
                </a:solidFill>
              </a:rPr>
              <a:t> 	</a:t>
            </a:r>
            <a:r>
              <a:rPr lang="en-US" dirty="0">
                <a:solidFill>
                  <a:srgbClr val="FF0000"/>
                </a:solidFill>
              </a:rPr>
              <a:t>terminal </a:t>
            </a:r>
            <a:r>
              <a:rPr lang="en-US" dirty="0"/>
              <a:t>bronchioles”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94E76CF0-4A57-47B0-B1C8-834CF021A1B6}"/>
              </a:ext>
            </a:extLst>
          </p:cNvPr>
          <p:cNvPicPr>
            <a:picLocks noChangeAspect="1"/>
          </p:cNvPicPr>
          <p:nvPr/>
        </p:nvPicPr>
        <p:blipFill>
          <a:blip r:embed="rId3"/>
          <a:stretch>
            <a:fillRect/>
          </a:stretch>
        </p:blipFill>
        <p:spPr>
          <a:xfrm>
            <a:off x="7392729" y="2632398"/>
            <a:ext cx="3185238" cy="3088749"/>
          </a:xfrm>
          <a:prstGeom prst="rect">
            <a:avLst/>
          </a:prstGeom>
        </p:spPr>
      </p:pic>
      <p:graphicFrame>
        <p:nvGraphicFramePr>
          <p:cNvPr id="6" name="Diagram 5">
            <a:extLst>
              <a:ext uri="{FF2B5EF4-FFF2-40B4-BE49-F238E27FC236}">
                <a16:creationId xmlns:a16="http://schemas.microsoft.com/office/drawing/2014/main" id="{69B7351A-39A3-4A12-B61D-1692A0558878}"/>
              </a:ext>
            </a:extLst>
          </p:cNvPr>
          <p:cNvGraphicFramePr/>
          <p:nvPr/>
        </p:nvGraphicFramePr>
        <p:xfrm>
          <a:off x="633506" y="1416030"/>
          <a:ext cx="10924988" cy="10979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4599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Conducting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b="1" dirty="0">
                <a:solidFill>
                  <a:srgbClr val="4F2683"/>
                </a:solidFill>
              </a:rPr>
              <a:t>Functions</a:t>
            </a:r>
          </a:p>
          <a:p>
            <a:r>
              <a:rPr lang="en-US" dirty="0"/>
              <a:t>Transport air to lungs</a:t>
            </a:r>
          </a:p>
          <a:p>
            <a:r>
              <a:rPr lang="en-US" dirty="0"/>
              <a:t>Filter, warm and moisten air</a:t>
            </a:r>
          </a:p>
          <a:p>
            <a:r>
              <a:rPr lang="en-US" dirty="0"/>
              <a:t>Microbial defense:</a:t>
            </a:r>
          </a:p>
          <a:p>
            <a:pPr lvl="1"/>
            <a:r>
              <a:rPr lang="en-US" dirty="0"/>
              <a:t>Bronchial epithelial cells are ciliated</a:t>
            </a:r>
          </a:p>
          <a:p>
            <a:pPr lvl="1">
              <a:buClr>
                <a:schemeClr val="tx1"/>
              </a:buClr>
            </a:pPr>
            <a:r>
              <a:rPr lang="en-US" dirty="0">
                <a:solidFill>
                  <a:srgbClr val="FF0000"/>
                </a:solidFill>
              </a:rPr>
              <a:t>Cilia</a:t>
            </a:r>
            <a:r>
              <a:rPr lang="en-US" dirty="0">
                <a:solidFill>
                  <a:srgbClr val="807F83"/>
                </a:solidFill>
              </a:rPr>
              <a:t> </a:t>
            </a:r>
            <a:r>
              <a:rPr lang="en-US" dirty="0"/>
              <a:t>sweeps mucus with trapped micro-organisms towards the trachea</a:t>
            </a:r>
          </a:p>
          <a:p>
            <a:pPr lvl="1"/>
            <a:r>
              <a:rPr lang="en-US" dirty="0"/>
              <a:t>Smoking reduces function of cilia</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0EFA337A-2D91-4FFA-858F-FF7430752079}"/>
              </a:ext>
            </a:extLst>
          </p:cNvPr>
          <p:cNvPicPr>
            <a:picLocks noChangeAspect="1"/>
          </p:cNvPicPr>
          <p:nvPr/>
        </p:nvPicPr>
        <p:blipFill>
          <a:blip r:embed="rId3"/>
          <a:stretch>
            <a:fillRect/>
          </a:stretch>
        </p:blipFill>
        <p:spPr>
          <a:xfrm>
            <a:off x="7543863" y="1462138"/>
            <a:ext cx="3608303" cy="3170389"/>
          </a:xfrm>
          <a:prstGeom prst="rect">
            <a:avLst/>
          </a:prstGeom>
        </p:spPr>
      </p:pic>
    </p:spTree>
    <p:extLst>
      <p:ext uri="{BB962C8B-B14F-4D97-AF65-F5344CB8AC3E}">
        <p14:creationId xmlns:p14="http://schemas.microsoft.com/office/powerpoint/2010/main" val="3757998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Respiratory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39855" y="3069428"/>
            <a:ext cx="5652248" cy="1097916"/>
          </a:xfrm>
        </p:spPr>
        <p:txBody>
          <a:bodyPr>
            <a:normAutofit/>
          </a:bodyPr>
          <a:lstStyle/>
          <a:p>
            <a:pPr marL="0" indent="0">
              <a:buNone/>
            </a:pPr>
            <a:r>
              <a:rPr lang="en-CA" dirty="0"/>
              <a:t>“</a:t>
            </a:r>
            <a:r>
              <a:rPr lang="en-CA" dirty="0">
                <a:solidFill>
                  <a:srgbClr val="FF0000"/>
                </a:solidFill>
              </a:rPr>
              <a:t>Respiratory</a:t>
            </a:r>
            <a:r>
              <a:rPr lang="en-CA" dirty="0">
                <a:solidFill>
                  <a:srgbClr val="807F83"/>
                </a:solidFill>
              </a:rPr>
              <a:t> </a:t>
            </a:r>
            <a:r>
              <a:rPr lang="en-CA" dirty="0"/>
              <a:t>zone begins at </a:t>
            </a:r>
            <a:r>
              <a:rPr lang="en-CA" dirty="0">
                <a:solidFill>
                  <a:srgbClr val="807F83"/>
                </a:solidFill>
              </a:rPr>
              <a:t>	</a:t>
            </a:r>
            <a:r>
              <a:rPr lang="en-CA" dirty="0">
                <a:solidFill>
                  <a:srgbClr val="FF0000"/>
                </a:solidFill>
              </a:rPr>
              <a:t>respiratory</a:t>
            </a:r>
            <a:r>
              <a:rPr lang="en-CA" dirty="0">
                <a:solidFill>
                  <a:srgbClr val="807F83"/>
                </a:solidFill>
              </a:rPr>
              <a:t> </a:t>
            </a:r>
            <a:r>
              <a:rPr lang="en-CA" dirty="0"/>
              <a:t>bronchioles”</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Diagram 5">
            <a:extLst>
              <a:ext uri="{FF2B5EF4-FFF2-40B4-BE49-F238E27FC236}">
                <a16:creationId xmlns:a16="http://schemas.microsoft.com/office/drawing/2014/main" id="{69B7351A-39A3-4A12-B61D-1692A0558878}"/>
              </a:ext>
            </a:extLst>
          </p:cNvPr>
          <p:cNvGraphicFramePr/>
          <p:nvPr/>
        </p:nvGraphicFramePr>
        <p:xfrm>
          <a:off x="1652494" y="1337630"/>
          <a:ext cx="8887012" cy="1097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8C6A5F90-8CAB-4EBB-9B28-39C66680BECC}"/>
              </a:ext>
            </a:extLst>
          </p:cNvPr>
          <p:cNvPicPr>
            <a:picLocks noChangeAspect="1"/>
          </p:cNvPicPr>
          <p:nvPr/>
        </p:nvPicPr>
        <p:blipFill>
          <a:blip r:embed="rId8"/>
          <a:stretch>
            <a:fillRect/>
          </a:stretch>
        </p:blipFill>
        <p:spPr>
          <a:xfrm>
            <a:off x="7229855" y="2646018"/>
            <a:ext cx="3439622" cy="3057907"/>
          </a:xfrm>
          <a:prstGeom prst="rect">
            <a:avLst/>
          </a:prstGeom>
        </p:spPr>
      </p:pic>
    </p:spTree>
    <p:extLst>
      <p:ext uri="{BB962C8B-B14F-4D97-AF65-F5344CB8AC3E}">
        <p14:creationId xmlns:p14="http://schemas.microsoft.com/office/powerpoint/2010/main" val="292025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walls of the alveoli are composed of two types of cells, type I and II. The function of type II is to ______.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Secrete surfactant </a:t>
            </a:r>
          </a:p>
          <a:p>
            <a:pPr marL="514350" indent="-514350">
              <a:buFont typeface="+mj-lt"/>
              <a:buAutoNum type="alphaUcPeriod"/>
            </a:pPr>
            <a:r>
              <a:rPr lang="en-US" dirty="0"/>
              <a:t>Trap dust and other debris </a:t>
            </a:r>
          </a:p>
          <a:p>
            <a:pPr marL="514350" indent="-514350">
              <a:buFont typeface="+mj-lt"/>
              <a:buAutoNum type="alphaUcPeriod"/>
            </a:pPr>
            <a:r>
              <a:rPr lang="en-US" dirty="0"/>
              <a:t>Replace mucus in the alveoli </a:t>
            </a:r>
          </a:p>
          <a:p>
            <a:pPr marL="514350" indent="-514350">
              <a:buFont typeface="+mj-lt"/>
              <a:buAutoNum type="alphaUcPeriod"/>
            </a:pPr>
            <a:r>
              <a:rPr lang="en-US" dirty="0"/>
              <a:t>Protect the lungs from bacterial invasion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930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walls of the alveoli are composed of two types of cells, type I and II. The function of type II is to ______.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solidFill>
                  <a:srgbClr val="FF0000"/>
                </a:solidFill>
              </a:rPr>
              <a:t>Secrete surfactant </a:t>
            </a:r>
          </a:p>
          <a:p>
            <a:pPr marL="514350" indent="-514350">
              <a:buFont typeface="+mj-lt"/>
              <a:buAutoNum type="alphaUcPeriod"/>
            </a:pPr>
            <a:r>
              <a:rPr lang="en-US" dirty="0"/>
              <a:t>Trap dust and other debris </a:t>
            </a:r>
          </a:p>
          <a:p>
            <a:pPr marL="514350" indent="-514350">
              <a:buFont typeface="+mj-lt"/>
              <a:buAutoNum type="alphaUcPeriod"/>
            </a:pPr>
            <a:r>
              <a:rPr lang="en-US" dirty="0"/>
              <a:t>Replace mucus in the alveoli </a:t>
            </a:r>
          </a:p>
          <a:p>
            <a:pPr marL="514350" indent="-514350">
              <a:buFont typeface="+mj-lt"/>
              <a:buAutoNum type="alphaUcPeriod"/>
            </a:pPr>
            <a:r>
              <a:rPr lang="en-US" dirty="0"/>
              <a:t>Protect the lungs from bacterial invasion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11211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Respiratory Zone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8FD141F8-3B01-412A-9873-C7239299C8FA}"/>
              </a:ext>
            </a:extLst>
          </p:cNvPr>
          <p:cNvSpPr>
            <a:spLocks noGrp="1"/>
          </p:cNvSpPr>
          <p:nvPr>
            <p:ph idx="1"/>
          </p:nvPr>
        </p:nvSpPr>
        <p:spPr>
          <a:xfrm>
            <a:off x="545353" y="1297577"/>
            <a:ext cx="6064623" cy="4351338"/>
          </a:xfrm>
        </p:spPr>
        <p:txBody>
          <a:bodyPr>
            <a:normAutofit fontScale="92500" lnSpcReduction="10000"/>
          </a:bodyPr>
          <a:lstStyle/>
          <a:p>
            <a:pPr marL="0" indent="0">
              <a:buNone/>
            </a:pPr>
            <a:r>
              <a:rPr lang="en-CA" b="1" dirty="0">
                <a:solidFill>
                  <a:srgbClr val="4F2683"/>
                </a:solidFill>
              </a:rPr>
              <a:t>Function</a:t>
            </a:r>
          </a:p>
          <a:p>
            <a:r>
              <a:rPr lang="en-CA" dirty="0"/>
              <a:t>Gas exchange in the alveoli at the blood gas barrier</a:t>
            </a:r>
          </a:p>
          <a:p>
            <a:pPr lvl="1"/>
            <a:r>
              <a:rPr lang="en-CA" dirty="0"/>
              <a:t>CO</a:t>
            </a:r>
            <a:r>
              <a:rPr lang="en-CA" baseline="30000" dirty="0"/>
              <a:t>2</a:t>
            </a:r>
            <a:r>
              <a:rPr lang="en-CA" dirty="0"/>
              <a:t> leaves blood supply into air</a:t>
            </a:r>
          </a:p>
          <a:p>
            <a:pPr lvl="1"/>
            <a:r>
              <a:rPr lang="en-CA" dirty="0"/>
              <a:t>O</a:t>
            </a:r>
            <a:r>
              <a:rPr lang="en-CA" baseline="30000" dirty="0"/>
              <a:t>2</a:t>
            </a:r>
            <a:r>
              <a:rPr lang="en-CA" dirty="0"/>
              <a:t> leaves air into blood supply</a:t>
            </a:r>
          </a:p>
          <a:p>
            <a:pPr marL="0" indent="0">
              <a:buNone/>
            </a:pPr>
            <a:r>
              <a:rPr lang="en-CA" b="1" dirty="0">
                <a:solidFill>
                  <a:srgbClr val="4F2683"/>
                </a:solidFill>
              </a:rPr>
              <a:t>Cells</a:t>
            </a:r>
          </a:p>
          <a:p>
            <a:pPr>
              <a:buClr>
                <a:schemeClr val="tx1"/>
              </a:buClr>
            </a:pPr>
            <a:r>
              <a:rPr lang="en-CA" dirty="0">
                <a:solidFill>
                  <a:srgbClr val="FF0000"/>
                </a:solidFill>
              </a:rPr>
              <a:t>Type 1 cell: </a:t>
            </a:r>
            <a:r>
              <a:rPr lang="en-CA" dirty="0"/>
              <a:t>flat and thin cells that form alveolar wall and allow for easy gas exchange between alveoli and capillary</a:t>
            </a:r>
          </a:p>
          <a:p>
            <a:pPr>
              <a:buClr>
                <a:schemeClr val="tx1"/>
              </a:buClr>
            </a:pPr>
            <a:r>
              <a:rPr lang="en-CA" dirty="0">
                <a:solidFill>
                  <a:srgbClr val="FF0000"/>
                </a:solidFill>
              </a:rPr>
              <a:t>Type 2 cell: </a:t>
            </a:r>
            <a:r>
              <a:rPr lang="en-CA" dirty="0"/>
              <a:t>secrete surfactant</a:t>
            </a:r>
          </a:p>
          <a:p>
            <a:pPr>
              <a:buClr>
                <a:schemeClr val="tx1"/>
              </a:buClr>
            </a:pPr>
            <a:r>
              <a:rPr lang="en-CA" dirty="0">
                <a:solidFill>
                  <a:srgbClr val="FF0000"/>
                </a:solidFill>
              </a:rPr>
              <a:t>Macrophages: </a:t>
            </a:r>
            <a:r>
              <a:rPr lang="en-CA" dirty="0"/>
              <a:t>destroy microorganisms</a:t>
            </a:r>
          </a:p>
          <a:p>
            <a:pPr marL="0" indent="0">
              <a:buNone/>
            </a:pPr>
            <a:endParaRPr lang="en-CA" dirty="0"/>
          </a:p>
          <a:p>
            <a:pPr marL="0" indent="0">
              <a:buNone/>
            </a:pPr>
            <a:endParaRPr lang="en-CA" dirty="0"/>
          </a:p>
        </p:txBody>
      </p:sp>
      <p:pic>
        <p:nvPicPr>
          <p:cNvPr id="9" name="Picture 8">
            <a:extLst>
              <a:ext uri="{FF2B5EF4-FFF2-40B4-BE49-F238E27FC236}">
                <a16:creationId xmlns:a16="http://schemas.microsoft.com/office/drawing/2014/main" id="{9ADBDD37-D428-4DB3-AE99-A914D7729FF6}"/>
              </a:ext>
            </a:extLst>
          </p:cNvPr>
          <p:cNvPicPr>
            <a:picLocks noChangeAspect="1"/>
          </p:cNvPicPr>
          <p:nvPr/>
        </p:nvPicPr>
        <p:blipFill>
          <a:blip r:embed="rId3"/>
          <a:stretch>
            <a:fillRect/>
          </a:stretch>
        </p:blipFill>
        <p:spPr>
          <a:xfrm>
            <a:off x="6609975" y="1209085"/>
            <a:ext cx="2271059" cy="2212384"/>
          </a:xfrm>
          <a:prstGeom prst="rect">
            <a:avLst/>
          </a:prstGeom>
        </p:spPr>
      </p:pic>
      <p:pic>
        <p:nvPicPr>
          <p:cNvPr id="10" name="Picture 9">
            <a:extLst>
              <a:ext uri="{FF2B5EF4-FFF2-40B4-BE49-F238E27FC236}">
                <a16:creationId xmlns:a16="http://schemas.microsoft.com/office/drawing/2014/main" id="{EF46D582-60BD-4E0A-B1A6-69337ADEBE9E}"/>
              </a:ext>
            </a:extLst>
          </p:cNvPr>
          <p:cNvPicPr>
            <a:picLocks noChangeAspect="1"/>
          </p:cNvPicPr>
          <p:nvPr/>
        </p:nvPicPr>
        <p:blipFill>
          <a:blip r:embed="rId4"/>
          <a:stretch>
            <a:fillRect/>
          </a:stretch>
        </p:blipFill>
        <p:spPr>
          <a:xfrm>
            <a:off x="9190440" y="1184110"/>
            <a:ext cx="2778497" cy="2363721"/>
          </a:xfrm>
          <a:prstGeom prst="rect">
            <a:avLst/>
          </a:prstGeom>
        </p:spPr>
      </p:pic>
      <p:pic>
        <p:nvPicPr>
          <p:cNvPr id="11" name="Picture 10">
            <a:extLst>
              <a:ext uri="{FF2B5EF4-FFF2-40B4-BE49-F238E27FC236}">
                <a16:creationId xmlns:a16="http://schemas.microsoft.com/office/drawing/2014/main" id="{C76D326B-F568-4165-BC58-74A013512070}"/>
              </a:ext>
            </a:extLst>
          </p:cNvPr>
          <p:cNvPicPr>
            <a:picLocks noChangeAspect="1"/>
          </p:cNvPicPr>
          <p:nvPr/>
        </p:nvPicPr>
        <p:blipFill>
          <a:blip r:embed="rId5"/>
          <a:stretch>
            <a:fillRect/>
          </a:stretch>
        </p:blipFill>
        <p:spPr>
          <a:xfrm>
            <a:off x="7315200" y="3662319"/>
            <a:ext cx="3264489" cy="2353469"/>
          </a:xfrm>
          <a:prstGeom prst="rect">
            <a:avLst/>
          </a:prstGeom>
        </p:spPr>
      </p:pic>
    </p:spTree>
    <p:extLst>
      <p:ext uri="{BB962C8B-B14F-4D97-AF65-F5344CB8AC3E}">
        <p14:creationId xmlns:p14="http://schemas.microsoft.com/office/powerpoint/2010/main" val="181635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Mechanisms of Breathing</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solidFill>
                  <a:schemeClr val="bg1">
                    <a:lumMod val="50000"/>
                  </a:schemeClr>
                </a:solidFill>
              </a:rPr>
              <a:t>Chapter 9: Dr. </a:t>
            </a:r>
            <a:r>
              <a:rPr lang="en-US" sz="2800" dirty="0" err="1">
                <a:solidFill>
                  <a:schemeClr val="bg1">
                    <a:lumMod val="50000"/>
                  </a:schemeClr>
                </a:solidFill>
              </a:rPr>
              <a:t>Beye</a:t>
            </a:r>
            <a:endParaRPr lang="en-US" sz="2800" dirty="0">
              <a:solidFill>
                <a:schemeClr val="bg1">
                  <a:lumMod val="50000"/>
                </a:schemeClr>
              </a:solidFill>
            </a:endParaRPr>
          </a:p>
        </p:txBody>
      </p:sp>
    </p:spTree>
    <p:extLst>
      <p:ext uri="{BB962C8B-B14F-4D97-AF65-F5344CB8AC3E}">
        <p14:creationId xmlns:p14="http://schemas.microsoft.com/office/powerpoint/2010/main" val="3155117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Ventilation Calculations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fontScale="92500" lnSpcReduction="20000"/>
          </a:bodyPr>
          <a:lstStyle/>
          <a:p>
            <a:pPr>
              <a:buClr>
                <a:schemeClr val="tx1"/>
              </a:buClr>
            </a:pPr>
            <a:r>
              <a:rPr lang="en-US" dirty="0">
                <a:solidFill>
                  <a:srgbClr val="FF0000"/>
                </a:solidFill>
              </a:rPr>
              <a:t>Tidal Volume</a:t>
            </a:r>
            <a:r>
              <a:rPr lang="en-US" dirty="0"/>
              <a:t>: Amount of air entering lungs in one breath during normal inhalation</a:t>
            </a:r>
          </a:p>
          <a:p>
            <a:pPr>
              <a:buClr>
                <a:schemeClr val="tx1"/>
              </a:buClr>
            </a:pPr>
            <a:r>
              <a:rPr lang="en-US" dirty="0">
                <a:solidFill>
                  <a:srgbClr val="FF0000"/>
                </a:solidFill>
              </a:rPr>
              <a:t>Respiratory Rate</a:t>
            </a:r>
            <a:r>
              <a:rPr lang="en-US" dirty="0"/>
              <a:t>: # of breaths per minute</a:t>
            </a:r>
          </a:p>
          <a:p>
            <a:pPr>
              <a:buClr>
                <a:schemeClr val="tx1"/>
              </a:buClr>
            </a:pPr>
            <a:r>
              <a:rPr lang="en-US" dirty="0">
                <a:solidFill>
                  <a:srgbClr val="FF0000"/>
                </a:solidFill>
              </a:rPr>
              <a:t>Pulmonary Ventilation (V</a:t>
            </a:r>
            <a:r>
              <a:rPr lang="en-US" baseline="-25000" dirty="0">
                <a:solidFill>
                  <a:srgbClr val="FF0000"/>
                </a:solidFill>
              </a:rPr>
              <a:t>E</a:t>
            </a:r>
            <a:r>
              <a:rPr lang="en-US" dirty="0">
                <a:solidFill>
                  <a:srgbClr val="FF0000"/>
                </a:solidFill>
              </a:rPr>
              <a:t>)</a:t>
            </a:r>
            <a:r>
              <a:rPr lang="en-US" dirty="0"/>
              <a:t>:</a:t>
            </a:r>
            <a:r>
              <a:rPr lang="en-US" dirty="0">
                <a:solidFill>
                  <a:srgbClr val="807F83"/>
                </a:solidFill>
              </a:rPr>
              <a:t> </a:t>
            </a:r>
            <a:r>
              <a:rPr lang="en-US" dirty="0"/>
              <a:t>Amount of air entering lungs (both zones) per minute</a:t>
            </a:r>
          </a:p>
          <a:p>
            <a:pPr marL="0" indent="0">
              <a:buNone/>
            </a:pPr>
            <a:r>
              <a:rPr lang="en-US" dirty="0">
                <a:solidFill>
                  <a:srgbClr val="807F83"/>
                </a:solidFill>
              </a:rPr>
              <a:t>			</a:t>
            </a:r>
            <a:r>
              <a:rPr lang="en-US" dirty="0"/>
              <a:t>V</a:t>
            </a:r>
            <a:r>
              <a:rPr lang="en-US" baseline="-25000" dirty="0"/>
              <a:t>E </a:t>
            </a:r>
            <a:r>
              <a:rPr lang="en-US" dirty="0"/>
              <a:t>= Tidal Volume x Respiratory Rate</a:t>
            </a:r>
          </a:p>
          <a:p>
            <a:pPr>
              <a:buClr>
                <a:schemeClr val="tx1"/>
              </a:buClr>
            </a:pPr>
            <a:r>
              <a:rPr lang="en-US" dirty="0">
                <a:solidFill>
                  <a:srgbClr val="FF0000"/>
                </a:solidFill>
              </a:rPr>
              <a:t>Anatomical Dead Space Ventilation (V</a:t>
            </a:r>
            <a:r>
              <a:rPr lang="en-US" baseline="-25000" dirty="0">
                <a:solidFill>
                  <a:srgbClr val="FF0000"/>
                </a:solidFill>
              </a:rPr>
              <a:t>D</a:t>
            </a:r>
            <a:r>
              <a:rPr lang="en-US" dirty="0">
                <a:solidFill>
                  <a:srgbClr val="FF0000"/>
                </a:solidFill>
              </a:rPr>
              <a:t>)</a:t>
            </a:r>
            <a:r>
              <a:rPr lang="en-US" dirty="0"/>
              <a:t>: Amount of air not involved in gas exchange (Anatomical dead space = 1 mL/pound)</a:t>
            </a:r>
          </a:p>
          <a:p>
            <a:pPr marL="0" indent="0">
              <a:buNone/>
            </a:pPr>
            <a:r>
              <a:rPr lang="en-US" dirty="0"/>
              <a:t>			V</a:t>
            </a:r>
            <a:r>
              <a:rPr lang="en-US" baseline="-25000" dirty="0"/>
              <a:t>D </a:t>
            </a:r>
            <a:r>
              <a:rPr lang="en-US" dirty="0"/>
              <a:t>= Weight x Respiratory Rate</a:t>
            </a:r>
          </a:p>
          <a:p>
            <a:pPr>
              <a:buClr>
                <a:schemeClr val="tx1"/>
              </a:buClr>
            </a:pPr>
            <a:r>
              <a:rPr lang="en-US" dirty="0">
                <a:solidFill>
                  <a:srgbClr val="FF0000"/>
                </a:solidFill>
              </a:rPr>
              <a:t>Alveolar Ventilation (V</a:t>
            </a:r>
            <a:r>
              <a:rPr lang="en-US" baseline="-25000" dirty="0">
                <a:solidFill>
                  <a:srgbClr val="FF0000"/>
                </a:solidFill>
              </a:rPr>
              <a:t>A</a:t>
            </a:r>
            <a:r>
              <a:rPr lang="en-US" dirty="0">
                <a:solidFill>
                  <a:srgbClr val="FF0000"/>
                </a:solidFill>
              </a:rPr>
              <a:t>)</a:t>
            </a:r>
            <a:r>
              <a:rPr lang="en-US" dirty="0"/>
              <a:t>: Amount of air entering only the respiratory zone per minute</a:t>
            </a:r>
          </a:p>
          <a:p>
            <a:pPr marL="0" indent="0">
              <a:buNone/>
            </a:pPr>
            <a:r>
              <a:rPr lang="en-US" dirty="0"/>
              <a:t>			V</a:t>
            </a:r>
            <a:r>
              <a:rPr lang="en-US" baseline="-25000" dirty="0"/>
              <a:t>A </a:t>
            </a:r>
            <a:r>
              <a:rPr lang="en-US" dirty="0"/>
              <a:t>= V</a:t>
            </a:r>
            <a:r>
              <a:rPr lang="en-US" baseline="-25000" dirty="0"/>
              <a:t>E </a:t>
            </a:r>
            <a:r>
              <a:rPr lang="en-US" dirty="0"/>
              <a:t>- V</a:t>
            </a:r>
            <a:r>
              <a:rPr lang="en-US" baseline="-25000" dirty="0"/>
              <a:t>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95041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Ventilation Calculations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fontScale="70000" lnSpcReduction="20000"/>
          </a:bodyPr>
          <a:lstStyle/>
          <a:p>
            <a:pPr marL="0" indent="0">
              <a:buNone/>
            </a:pPr>
            <a:r>
              <a:rPr lang="en-US" dirty="0"/>
              <a:t>Example: For a 150 </a:t>
            </a:r>
            <a:r>
              <a:rPr lang="en-US" dirty="0" err="1"/>
              <a:t>lb</a:t>
            </a:r>
            <a:r>
              <a:rPr lang="en-US" dirty="0"/>
              <a:t> individual with respiratory rate of 30 breaths/min and tidal volume of 200 mL/breath</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E</a:t>
            </a:r>
            <a:r>
              <a:rPr lang="en-US" dirty="0">
                <a:solidFill>
                  <a:srgbClr val="807F83"/>
                </a:solidFill>
              </a:rPr>
              <a:t> </a:t>
            </a:r>
            <a:r>
              <a:rPr lang="en-US" dirty="0"/>
              <a:t>= Tidal Volume x Respiratory Rate</a:t>
            </a:r>
          </a:p>
          <a:p>
            <a:pPr marL="0" indent="0">
              <a:buNone/>
            </a:pPr>
            <a:r>
              <a:rPr lang="en-US" dirty="0"/>
              <a:t>        = 200 x 30</a:t>
            </a:r>
          </a:p>
          <a:p>
            <a:pPr marL="0" indent="0">
              <a:buNone/>
            </a:pPr>
            <a:r>
              <a:rPr lang="en-US" dirty="0"/>
              <a:t>        = 6000 mL/min</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D</a:t>
            </a:r>
            <a:r>
              <a:rPr lang="en-US" dirty="0">
                <a:solidFill>
                  <a:srgbClr val="807F83"/>
                </a:solidFill>
              </a:rPr>
              <a:t> </a:t>
            </a:r>
            <a:r>
              <a:rPr lang="en-US" dirty="0"/>
              <a:t>= Weight x Respiratory Rate</a:t>
            </a:r>
          </a:p>
          <a:p>
            <a:pPr marL="0" indent="0">
              <a:buNone/>
            </a:pPr>
            <a:r>
              <a:rPr lang="en-US" dirty="0"/>
              <a:t>         = 150 x 30</a:t>
            </a:r>
          </a:p>
          <a:p>
            <a:pPr marL="0" indent="0">
              <a:buNone/>
            </a:pPr>
            <a:r>
              <a:rPr lang="en-US" dirty="0"/>
              <a:t>         = 4500 mL/min</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A</a:t>
            </a:r>
            <a:r>
              <a:rPr lang="en-US" dirty="0">
                <a:solidFill>
                  <a:srgbClr val="807F83"/>
                </a:solidFill>
              </a:rPr>
              <a:t> </a:t>
            </a:r>
            <a:r>
              <a:rPr lang="en-US" dirty="0"/>
              <a:t>= V</a:t>
            </a:r>
            <a:r>
              <a:rPr lang="en-US" baseline="-25000" dirty="0"/>
              <a:t>E </a:t>
            </a:r>
            <a:r>
              <a:rPr lang="en-US" dirty="0"/>
              <a:t>– V</a:t>
            </a:r>
            <a:r>
              <a:rPr lang="en-US" baseline="-25000" dirty="0"/>
              <a:t>D</a:t>
            </a:r>
          </a:p>
          <a:p>
            <a:pPr marL="0" indent="0">
              <a:buNone/>
            </a:pPr>
            <a:r>
              <a:rPr lang="en-US" dirty="0"/>
              <a:t>         = 6000 – 4500</a:t>
            </a:r>
          </a:p>
          <a:p>
            <a:pPr marL="0" indent="0">
              <a:buNone/>
            </a:pPr>
            <a:r>
              <a:rPr lang="en-US" dirty="0"/>
              <a:t>         = 1500 mL/min</a:t>
            </a:r>
          </a:p>
          <a:p>
            <a:pPr marL="0" indent="0">
              <a:buNone/>
            </a:pPr>
            <a:r>
              <a:rPr lang="en-US" dirty="0"/>
              <a:t>By changing your pattern of breathing, you can alter how much air is actually available for gas exchange (V</a:t>
            </a:r>
            <a:r>
              <a:rPr lang="en-US" baseline="-25000" dirty="0"/>
              <a:t>A</a:t>
            </a:r>
            <a:r>
              <a:rPr lang="en-US" dirty="0"/>
              <a: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3981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0"/>
            <a:ext cx="10515600" cy="4415169"/>
          </a:xfrm>
        </p:spPr>
        <p:txBody>
          <a:bodyPr>
            <a:normAutofit/>
          </a:bodyPr>
          <a:lstStyle/>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Feb 12</a:t>
            </a:r>
            <a:r>
              <a:rPr lang="en-CA" sz="2800" baseline="30000" dirty="0"/>
              <a:t>th</a:t>
            </a:r>
            <a:r>
              <a:rPr lang="en-CA" sz="2800" dirty="0"/>
              <a:t> @ midnight</a:t>
            </a:r>
          </a:p>
          <a:p>
            <a:pPr lvl="1"/>
            <a:r>
              <a:rPr lang="en-CA" sz="2800" dirty="0">
                <a:solidFill>
                  <a:srgbClr val="FF0000"/>
                </a:solidFill>
              </a:rPr>
              <a:t>Answer 5 MC questions:</a:t>
            </a:r>
            <a:r>
              <a:rPr lang="en-CA" sz="2800" dirty="0"/>
              <a:t> due Feb 14</a:t>
            </a:r>
            <a:r>
              <a:rPr lang="en-CA" sz="2800" baseline="30000" dirty="0"/>
              <a:t>th</a:t>
            </a:r>
            <a:r>
              <a:rPr lang="en-CA" sz="2800" dirty="0"/>
              <a:t> @ midnight</a:t>
            </a:r>
          </a:p>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Feb 24</a:t>
            </a:r>
            <a:r>
              <a:rPr lang="en-CA" sz="2800" baseline="30000" dirty="0"/>
              <a:t>th</a:t>
            </a:r>
            <a:r>
              <a:rPr lang="en-CA" sz="2800" dirty="0"/>
              <a:t> @ 4pm</a:t>
            </a:r>
          </a:p>
          <a:p>
            <a:pPr lvl="1"/>
            <a:r>
              <a:rPr lang="en-CA" sz="2800" dirty="0">
                <a:solidFill>
                  <a:srgbClr val="FF0000"/>
                </a:solidFill>
              </a:rPr>
              <a:t>Closes: </a:t>
            </a:r>
            <a:r>
              <a:rPr lang="en-CA" sz="2800" dirty="0"/>
              <a:t>Feb 25</a:t>
            </a:r>
            <a:r>
              <a:rPr lang="en-CA" sz="2800" baseline="30000" dirty="0"/>
              <a:t>th</a:t>
            </a:r>
            <a:r>
              <a:rPr lang="en-CA" sz="2800" dirty="0"/>
              <a:t> @ 4pm</a:t>
            </a:r>
          </a:p>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Midterm </a:t>
            </a:r>
            <a:r>
              <a:rPr lang="en-CA" sz="3200" dirty="0">
                <a:solidFill>
                  <a:srgbClr val="FF0000"/>
                </a:solidFill>
              </a:rPr>
              <a:t>(15%)</a:t>
            </a:r>
          </a:p>
          <a:p>
            <a:pPr lvl="1"/>
            <a:r>
              <a:rPr lang="en-CA" sz="2800" dirty="0">
                <a:solidFill>
                  <a:srgbClr val="FF0000"/>
                </a:solidFill>
              </a:rPr>
              <a:t>When: </a:t>
            </a:r>
            <a:r>
              <a:rPr lang="en-CA" sz="2800" dirty="0"/>
              <a:t>Feb 28</a:t>
            </a:r>
            <a:r>
              <a:rPr lang="en-CA" sz="2800" baseline="30000" dirty="0"/>
              <a:t>th</a:t>
            </a:r>
            <a:r>
              <a:rPr lang="en-CA" sz="2800" dirty="0"/>
              <a:t> @ 6pm-7pm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Complete the following statement using the choices below. Air moves out of the lungs when the pressure inside the lungs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Less than the pressure in the atmosphere. </a:t>
            </a:r>
          </a:p>
          <a:p>
            <a:pPr marL="514350" indent="-514350">
              <a:buFont typeface="+mj-lt"/>
              <a:buAutoNum type="alphaUcPeriod"/>
            </a:pPr>
            <a:r>
              <a:rPr lang="en-US" dirty="0"/>
              <a:t>Greater than the pressure in the atmosphere. </a:t>
            </a:r>
          </a:p>
          <a:p>
            <a:pPr marL="514350" indent="-514350">
              <a:buFont typeface="+mj-lt"/>
              <a:buAutoNum type="alphaUcPeriod"/>
            </a:pPr>
            <a:r>
              <a:rPr lang="en-US" dirty="0"/>
              <a:t>Equal to the pressure in the atmosphere. </a:t>
            </a:r>
          </a:p>
          <a:p>
            <a:pPr marL="514350" indent="-514350">
              <a:buFont typeface="+mj-lt"/>
              <a:buAutoNum type="alphaUcPeriod"/>
            </a:pPr>
            <a:r>
              <a:rPr lang="en-US" dirty="0"/>
              <a:t>Greater than the intra-alveolar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079556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Complete the following statement using the choices below. Air moves out of the lungs when the pressure inside the lungs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Less than the pressure in the atmosphere. </a:t>
            </a:r>
          </a:p>
          <a:p>
            <a:pPr marL="514350" indent="-514350">
              <a:buFont typeface="+mj-lt"/>
              <a:buAutoNum type="alphaUcPeriod"/>
            </a:pPr>
            <a:r>
              <a:rPr lang="en-US" dirty="0">
                <a:solidFill>
                  <a:srgbClr val="FF0000"/>
                </a:solidFill>
              </a:rPr>
              <a:t>Greater than the pressure in the atmosphere. </a:t>
            </a:r>
          </a:p>
          <a:p>
            <a:pPr marL="514350" indent="-514350">
              <a:buFont typeface="+mj-lt"/>
              <a:buAutoNum type="alphaUcPeriod"/>
            </a:pPr>
            <a:r>
              <a:rPr lang="en-US" dirty="0"/>
              <a:t>Equal to the pressure in the atmosphere. </a:t>
            </a:r>
          </a:p>
          <a:p>
            <a:pPr marL="514350" indent="-514350">
              <a:buFont typeface="+mj-lt"/>
              <a:buAutoNum type="alphaUcPeriod"/>
            </a:pPr>
            <a:r>
              <a:rPr lang="en-US" dirty="0"/>
              <a:t>Greater than the intra-alveolar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5805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Pressure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1" y="1170633"/>
            <a:ext cx="10847294" cy="4415170"/>
          </a:xfrm>
        </p:spPr>
        <p:txBody>
          <a:bodyPr>
            <a:normAutofit/>
          </a:bodyPr>
          <a:lstStyle/>
          <a:p>
            <a:r>
              <a:rPr lang="en-US" dirty="0"/>
              <a:t>Gases move down a pressure gradient</a:t>
            </a:r>
          </a:p>
          <a:p>
            <a:pPr lvl="1"/>
            <a:r>
              <a:rPr lang="en-US" dirty="0"/>
              <a:t>For air to move into and out of our lungs, there must be a pressure gradient</a:t>
            </a:r>
          </a:p>
          <a:p>
            <a:r>
              <a:rPr lang="en-US" dirty="0"/>
              <a:t>Atmospheric pressure: 760 mmHg</a:t>
            </a:r>
          </a:p>
          <a:p>
            <a:r>
              <a:rPr lang="en-US" dirty="0"/>
              <a:t>Intrapulmonary pressure: 760 mmHg</a:t>
            </a:r>
          </a:p>
          <a:p>
            <a:r>
              <a:rPr lang="en-US" dirty="0"/>
              <a:t>Since atmosphere pressure is fixed, intrapulmonary pressure must change to create a pressure gradient during respiration</a:t>
            </a:r>
          </a:p>
          <a:p>
            <a:pPr>
              <a:buClr>
                <a:schemeClr val="tx1"/>
              </a:buClr>
            </a:pPr>
            <a:r>
              <a:rPr lang="en-US" dirty="0">
                <a:solidFill>
                  <a:srgbClr val="FF0000"/>
                </a:solidFill>
              </a:rPr>
              <a:t>Boyle’s Law</a:t>
            </a:r>
            <a:r>
              <a:rPr lang="en-US" dirty="0"/>
              <a:t>: </a:t>
            </a:r>
          </a:p>
          <a:p>
            <a:pPr marL="0" indent="0">
              <a:buNone/>
            </a:pPr>
            <a:r>
              <a:rPr lang="en-US" dirty="0"/>
              <a:t>	P = 1/V (Change volume of thoracic cavity to alter pressure)</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81536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Inhalation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lnSpcReduction="10000"/>
          </a:bodyPr>
          <a:lstStyle/>
          <a:p>
            <a:pPr marL="0" indent="0" algn="ctr">
              <a:buNone/>
            </a:pPr>
            <a:r>
              <a:rPr lang="en-US" dirty="0"/>
              <a:t>Diaphragm and external intercostal muscles contract (Diaphragm moves down and intercostals pull ribcage up and out)</a:t>
            </a:r>
          </a:p>
          <a:p>
            <a:pPr marL="0" indent="0">
              <a:buNone/>
            </a:pPr>
            <a:endParaRPr lang="en-US" dirty="0"/>
          </a:p>
          <a:p>
            <a:pPr marL="0" indent="0" algn="ctr">
              <a:buNone/>
            </a:pPr>
            <a:r>
              <a:rPr lang="en-US" dirty="0"/>
              <a:t>Thoracic cavity expands (Increase volume)</a:t>
            </a:r>
          </a:p>
          <a:p>
            <a:pPr marL="0" indent="0" algn="ctr">
              <a:buNone/>
            </a:pPr>
            <a:endParaRPr lang="en-US" dirty="0"/>
          </a:p>
          <a:p>
            <a:pPr marL="0" indent="0" algn="ctr">
              <a:buNone/>
            </a:pPr>
            <a:r>
              <a:rPr lang="en-US" dirty="0"/>
              <a:t>Decrease intrapulmonary pressure by Boyle’s law (&lt;760 mmHg)</a:t>
            </a:r>
          </a:p>
          <a:p>
            <a:pPr marL="0" indent="0" algn="ctr">
              <a:buNone/>
            </a:pPr>
            <a:endParaRPr lang="en-US" dirty="0"/>
          </a:p>
          <a:p>
            <a:pPr marL="0" indent="0" algn="ctr">
              <a:buNone/>
            </a:pPr>
            <a:r>
              <a:rPr lang="en-US" dirty="0"/>
              <a:t>Air moves in</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572E42C6-C891-4B08-BB3F-0BE856CAA197}"/>
              </a:ext>
            </a:extLst>
          </p:cNvPr>
          <p:cNvPicPr>
            <a:picLocks noChangeAspect="1"/>
          </p:cNvPicPr>
          <p:nvPr/>
        </p:nvPicPr>
        <p:blipFill>
          <a:blip r:embed="rId3"/>
          <a:stretch>
            <a:fillRect/>
          </a:stretch>
        </p:blipFill>
        <p:spPr>
          <a:xfrm>
            <a:off x="8195253" y="1374194"/>
            <a:ext cx="3518630" cy="4281118"/>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367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Exhalation (Passive)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lnSpcReduction="10000"/>
          </a:bodyPr>
          <a:lstStyle/>
          <a:p>
            <a:pPr marL="0" indent="0" algn="ctr">
              <a:buNone/>
            </a:pPr>
            <a:r>
              <a:rPr lang="en-US" dirty="0"/>
              <a:t>Diaphragm and external intercostal muscles relax (Diaphragm moves up and ribcage gets smaller)</a:t>
            </a:r>
          </a:p>
          <a:p>
            <a:pPr marL="0" indent="0" algn="ctr">
              <a:buNone/>
            </a:pPr>
            <a:endParaRPr lang="en-US" dirty="0"/>
          </a:p>
          <a:p>
            <a:pPr marL="0" indent="0" algn="ctr">
              <a:buNone/>
            </a:pPr>
            <a:r>
              <a:rPr lang="en-US" dirty="0"/>
              <a:t>Thoracic cavity decreases in volume</a:t>
            </a:r>
          </a:p>
          <a:p>
            <a:pPr marL="0" indent="0" algn="ctr">
              <a:buNone/>
            </a:pPr>
            <a:endParaRPr lang="en-US" dirty="0"/>
          </a:p>
          <a:p>
            <a:pPr marL="0" indent="0" algn="ctr">
              <a:buNone/>
            </a:pPr>
            <a:r>
              <a:rPr lang="en-US" dirty="0"/>
              <a:t>Increase intrapulmonary pressure by Boyle’s law (&gt;760 mmHg)</a:t>
            </a:r>
          </a:p>
          <a:p>
            <a:pPr marL="0" indent="0" algn="ctr">
              <a:buNone/>
            </a:pPr>
            <a:endParaRPr lang="en-US" dirty="0"/>
          </a:p>
          <a:p>
            <a:pPr marL="0" indent="0" algn="ctr">
              <a:buNone/>
            </a:pPr>
            <a:r>
              <a:rPr lang="en-US" dirty="0"/>
              <a:t>Air moves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E2A59B5-392A-42F6-B273-E4D137353AEB}"/>
              </a:ext>
            </a:extLst>
          </p:cNvPr>
          <p:cNvPicPr>
            <a:picLocks noChangeAspect="1"/>
          </p:cNvPicPr>
          <p:nvPr/>
        </p:nvPicPr>
        <p:blipFill>
          <a:blip r:embed="rId3"/>
          <a:stretch>
            <a:fillRect/>
          </a:stretch>
        </p:blipFill>
        <p:spPr>
          <a:xfrm>
            <a:off x="8026400" y="1410171"/>
            <a:ext cx="3795059" cy="4036049"/>
          </a:xfrm>
          <a:prstGeom prst="rect">
            <a:avLst/>
          </a:prstGeom>
        </p:spPr>
      </p:pic>
    </p:spTree>
    <p:extLst>
      <p:ext uri="{BB962C8B-B14F-4D97-AF65-F5344CB8AC3E}">
        <p14:creationId xmlns:p14="http://schemas.microsoft.com/office/powerpoint/2010/main" val="283206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Exhalation (Active - Exercise)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fontScale="92500" lnSpcReduction="10000"/>
          </a:bodyPr>
          <a:lstStyle/>
          <a:p>
            <a:pPr marL="0" indent="0" algn="ctr">
              <a:buNone/>
            </a:pPr>
            <a:r>
              <a:rPr lang="en-US" dirty="0"/>
              <a:t>Diaphragm and external intercostal muscles relax</a:t>
            </a:r>
          </a:p>
          <a:p>
            <a:pPr marL="0" indent="0" algn="ctr">
              <a:buNone/>
            </a:pPr>
            <a:r>
              <a:rPr lang="en-US" dirty="0">
                <a:solidFill>
                  <a:srgbClr val="FF0000"/>
                </a:solidFill>
              </a:rPr>
              <a:t>Internal intercostals, obliques and rectus </a:t>
            </a:r>
            <a:r>
              <a:rPr lang="en-US" dirty="0" err="1">
                <a:solidFill>
                  <a:srgbClr val="FF0000"/>
                </a:solidFill>
              </a:rPr>
              <a:t>abdominus</a:t>
            </a:r>
            <a:r>
              <a:rPr lang="en-US" dirty="0">
                <a:solidFill>
                  <a:srgbClr val="FF0000"/>
                </a:solidFill>
              </a:rPr>
              <a:t> contract</a:t>
            </a:r>
          </a:p>
          <a:p>
            <a:pPr marL="0" indent="0" algn="ctr">
              <a:buNone/>
            </a:pPr>
            <a:endParaRPr lang="en-US" dirty="0">
              <a:solidFill>
                <a:srgbClr val="807F83"/>
              </a:solidFill>
            </a:endParaRPr>
          </a:p>
          <a:p>
            <a:pPr marL="0" indent="0" algn="ctr">
              <a:buNone/>
            </a:pPr>
            <a:r>
              <a:rPr lang="en-US" dirty="0"/>
              <a:t>Thoracic cavity decreases in volume</a:t>
            </a:r>
          </a:p>
          <a:p>
            <a:pPr marL="0" indent="0" algn="ctr">
              <a:buNone/>
            </a:pPr>
            <a:endParaRPr lang="en-US" dirty="0">
              <a:solidFill>
                <a:srgbClr val="807F83"/>
              </a:solidFill>
            </a:endParaRPr>
          </a:p>
          <a:p>
            <a:pPr marL="0" indent="0" algn="ctr">
              <a:buNone/>
            </a:pPr>
            <a:r>
              <a:rPr lang="en-US" dirty="0"/>
              <a:t>Increase intrapulmonary pressure by Boyle’s law (&gt;760 mmHg)</a:t>
            </a:r>
          </a:p>
          <a:p>
            <a:pPr marL="0" indent="0" algn="ctr">
              <a:buNone/>
            </a:pPr>
            <a:endParaRPr lang="en-US" dirty="0"/>
          </a:p>
          <a:p>
            <a:pPr marL="0" indent="0" algn="ctr">
              <a:buNone/>
            </a:pPr>
            <a:r>
              <a:rPr lang="en-US" dirty="0"/>
              <a:t>Air moves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E1931D-7AEC-49E4-900E-468A040965BC}"/>
              </a:ext>
            </a:extLst>
          </p:cNvPr>
          <p:cNvPicPr>
            <a:picLocks noChangeAspect="1"/>
          </p:cNvPicPr>
          <p:nvPr/>
        </p:nvPicPr>
        <p:blipFill>
          <a:blip r:embed="rId3"/>
          <a:stretch>
            <a:fillRect/>
          </a:stretch>
        </p:blipFill>
        <p:spPr>
          <a:xfrm>
            <a:off x="8511521" y="1374194"/>
            <a:ext cx="2842279" cy="3941238"/>
          </a:xfrm>
          <a:prstGeom prst="rect">
            <a:avLst/>
          </a:prstGeom>
        </p:spPr>
      </p:pic>
    </p:spTree>
    <p:extLst>
      <p:ext uri="{BB962C8B-B14F-4D97-AF65-F5344CB8AC3E}">
        <p14:creationId xmlns:p14="http://schemas.microsoft.com/office/powerpoint/2010/main" val="2511110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Intrapleural and Transpulmonary Pressure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0" y="1170633"/>
            <a:ext cx="5946587" cy="4415170"/>
          </a:xfrm>
        </p:spPr>
        <p:txBody>
          <a:bodyPr>
            <a:normAutofit/>
          </a:bodyPr>
          <a:lstStyle/>
          <a:p>
            <a:pPr>
              <a:buClr>
                <a:schemeClr val="tx1"/>
              </a:buClr>
            </a:pPr>
            <a:r>
              <a:rPr lang="en-US" dirty="0">
                <a:solidFill>
                  <a:srgbClr val="FF0000"/>
                </a:solidFill>
              </a:rPr>
              <a:t>Intrapleural Pressure</a:t>
            </a:r>
            <a:r>
              <a:rPr lang="en-US" dirty="0"/>
              <a:t>: Pressure in intrapleural space; 757 mmHg</a:t>
            </a:r>
          </a:p>
          <a:p>
            <a:pPr lvl="1"/>
            <a:r>
              <a:rPr lang="en-US" dirty="0"/>
              <a:t>Prevents lung from collapsing at the end of expiration</a:t>
            </a:r>
          </a:p>
          <a:p>
            <a:pPr lvl="1"/>
            <a:r>
              <a:rPr lang="en-US" dirty="0"/>
              <a:t>Allows for easy expansion of the lung</a:t>
            </a:r>
          </a:p>
          <a:p>
            <a:pPr>
              <a:buClr>
                <a:schemeClr val="tx1"/>
              </a:buClr>
            </a:pPr>
            <a:r>
              <a:rPr lang="en-US" dirty="0">
                <a:solidFill>
                  <a:srgbClr val="FF0000"/>
                </a:solidFill>
              </a:rPr>
              <a:t>Transpulmonary Pressure</a:t>
            </a:r>
            <a:r>
              <a:rPr lang="en-US" dirty="0"/>
              <a:t>: Pressure across the lung; +3 mmHg</a:t>
            </a:r>
          </a:p>
          <a:p>
            <a:pPr lvl="1"/>
            <a:r>
              <a:rPr lang="en-US" dirty="0"/>
              <a:t>Intrapulmonary Pressure (760) – Intrapleural Pressure (757)</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AutoShape 3">
            <a:extLst>
              <a:ext uri="{FF2B5EF4-FFF2-40B4-BE49-F238E27FC236}">
                <a16:creationId xmlns:a16="http://schemas.microsoft.com/office/drawing/2014/main" id="{9E33CFF8-FB0A-4159-98EB-1A6D758E7DD3}"/>
              </a:ext>
            </a:extLst>
          </p:cNvPr>
          <p:cNvSpPr>
            <a:spLocks noChangeAspect="1" noChangeArrowheads="1" noTextEdit="1"/>
          </p:cNvSpPr>
          <p:nvPr/>
        </p:nvSpPr>
        <p:spPr bwMode="auto">
          <a:xfrm>
            <a:off x="6799263" y="1296988"/>
            <a:ext cx="4872037"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3CACD2B3-ED98-4560-9348-94F1FB429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87" y="1170633"/>
            <a:ext cx="4705012" cy="3917907"/>
          </a:xfrm>
          <a:prstGeom prst="rect">
            <a:avLst/>
          </a:prstGeom>
        </p:spPr>
      </p:pic>
    </p:spTree>
    <p:extLst>
      <p:ext uri="{BB962C8B-B14F-4D97-AF65-F5344CB8AC3E}">
        <p14:creationId xmlns:p14="http://schemas.microsoft.com/office/powerpoint/2010/main" val="1203917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Pneumothorax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1" y="1170633"/>
            <a:ext cx="10847294" cy="4415170"/>
          </a:xfrm>
        </p:spPr>
        <p:txBody>
          <a:bodyPr>
            <a:normAutofit/>
          </a:bodyPr>
          <a:lstStyle/>
          <a:p>
            <a:pPr marL="0" indent="0" algn="ctr">
              <a:buNone/>
            </a:pPr>
            <a:r>
              <a:rPr lang="en-US" dirty="0"/>
              <a:t>Spontaneous hole in visceral pleura or puncture hole in parietal pleura</a:t>
            </a:r>
          </a:p>
          <a:p>
            <a:pPr marL="0" indent="0" algn="ctr">
              <a:buNone/>
            </a:pPr>
            <a:endParaRPr lang="en-US" dirty="0"/>
          </a:p>
          <a:p>
            <a:pPr marL="0" indent="0" algn="ctr">
              <a:buNone/>
            </a:pPr>
            <a:r>
              <a:rPr lang="en-US" dirty="0"/>
              <a:t>Air rushes into intrapleural space</a:t>
            </a:r>
          </a:p>
          <a:p>
            <a:pPr marL="0" indent="0" algn="ctr">
              <a:buNone/>
            </a:pPr>
            <a:endParaRPr lang="en-US" dirty="0"/>
          </a:p>
          <a:p>
            <a:pPr marL="0" indent="0" algn="ctr">
              <a:buNone/>
            </a:pPr>
            <a:r>
              <a:rPr lang="en-US" dirty="0"/>
              <a:t>Transpulmonary pressure becomes 0 mmHg</a:t>
            </a:r>
          </a:p>
          <a:p>
            <a:pPr marL="0" indent="0" algn="ctr">
              <a:buNone/>
            </a:pPr>
            <a:endParaRPr lang="en-US" dirty="0"/>
          </a:p>
          <a:p>
            <a:pPr marL="0" indent="0" algn="ctr">
              <a:buNone/>
            </a:pPr>
            <a:r>
              <a:rPr lang="en-US" dirty="0"/>
              <a:t>Lung collapses in and chest wall springs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Arrow: Right 5">
            <a:extLst>
              <a:ext uri="{FF2B5EF4-FFF2-40B4-BE49-F238E27FC236}">
                <a16:creationId xmlns:a16="http://schemas.microsoft.com/office/drawing/2014/main" id="{60275A48-5E5D-496E-BEF6-FED5B7C974C5}"/>
              </a:ext>
            </a:extLst>
          </p:cNvPr>
          <p:cNvSpPr/>
          <p:nvPr/>
        </p:nvSpPr>
        <p:spPr>
          <a:xfrm rot="5400000">
            <a:off x="5840569" y="182896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EAF120C-CDFF-4FB4-B0A7-3CB8AF737671}"/>
              </a:ext>
            </a:extLst>
          </p:cNvPr>
          <p:cNvSpPr/>
          <p:nvPr/>
        </p:nvSpPr>
        <p:spPr>
          <a:xfrm rot="5400000">
            <a:off x="5840569" y="289576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45A0B38-AAA4-47BA-BDC3-7CFB9D495FAA}"/>
              </a:ext>
            </a:extLst>
          </p:cNvPr>
          <p:cNvSpPr/>
          <p:nvPr/>
        </p:nvSpPr>
        <p:spPr>
          <a:xfrm rot="5400000">
            <a:off x="5840569" y="3944663"/>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49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(Feb 11</a:t>
            </a:r>
            <a:r>
              <a:rPr lang="en-CA" sz="4800" b="1" baseline="30000" dirty="0">
                <a:solidFill>
                  <a:srgbClr val="4F2683"/>
                </a:solidFill>
                <a:latin typeface="Calibri" panose="020F0502020204030204" pitchFamily="34" charset="0"/>
                <a:cs typeface="Calibri" panose="020F0502020204030204" pitchFamily="34" charset="0"/>
              </a:rPr>
              <a:t>th</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More respiratory physiology!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Group work activity</a:t>
            </a:r>
          </a:p>
          <a:p>
            <a:r>
              <a:rPr lang="en-CA" sz="3200" dirty="0"/>
              <a:t>Learning </a:t>
            </a:r>
            <a:r>
              <a:rPr lang="en-CA" sz="3200" dirty="0" err="1"/>
              <a:t>Catalytics</a:t>
            </a:r>
            <a:r>
              <a:rPr lang="en-CA" sz="3200" dirty="0"/>
              <a:t> Question</a:t>
            </a:r>
          </a:p>
          <a:p>
            <a:r>
              <a:rPr lang="en-US" sz="3200" dirty="0"/>
              <a:t>Respiratory Physiology</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499662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160891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You have 1.5 minutes to answer each question—discuss as a group and come to a consensus.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711427"/>
            <a:ext cx="10515600" cy="1296837"/>
          </a:xfrm>
        </p:spPr>
        <p:txBody>
          <a:bodyPr>
            <a:normAutofit fontScale="92500"/>
          </a:bodyPr>
          <a:lstStyle/>
          <a:p>
            <a:r>
              <a:rPr lang="en-US" sz="2400" dirty="0"/>
              <a:t>Write your team name on the top of the paper along with your group #</a:t>
            </a:r>
          </a:p>
          <a:p>
            <a:r>
              <a:rPr lang="en-US" sz="2400" dirty="0"/>
              <a:t>As a group you have 90 seconds to discuss and write down your answer on your paper</a:t>
            </a:r>
          </a:p>
          <a:p>
            <a:r>
              <a:rPr lang="en-US" sz="2400" dirty="0"/>
              <a:t>There are 5 questions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1415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1</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Based on what you learned in class, what is the state of this person’s lungs in the above scenario?</a:t>
            </a:r>
          </a:p>
          <a:p>
            <a:pPr marL="0" indent="0">
              <a:buNone/>
            </a:pPr>
            <a:endParaRPr lang="en-US" sz="2400" dirty="0"/>
          </a:p>
          <a:p>
            <a:pPr marL="457200" indent="-457200">
              <a:buFont typeface="+mj-lt"/>
              <a:buAutoNum type="alphaUcPeriod"/>
            </a:pPr>
            <a:r>
              <a:rPr lang="en-US" sz="2400" dirty="0">
                <a:solidFill>
                  <a:srgbClr val="FF0000"/>
                </a:solidFill>
              </a:rPr>
              <a:t>This person is inhaling</a:t>
            </a:r>
          </a:p>
          <a:p>
            <a:pPr marL="457200" indent="-457200">
              <a:buFont typeface="+mj-lt"/>
              <a:buAutoNum type="alphaUcPeriod"/>
            </a:pPr>
            <a:r>
              <a:rPr lang="en-US" sz="2400" dirty="0"/>
              <a:t>This person is exhaling</a:t>
            </a:r>
          </a:p>
          <a:p>
            <a:pPr marL="457200" indent="-457200">
              <a:buFont typeface="+mj-lt"/>
              <a:buAutoNum type="alphaUcPeriod"/>
            </a:pPr>
            <a:r>
              <a:rPr lang="en-US" sz="2400" dirty="0"/>
              <a:t>This person has a pneumothorax</a:t>
            </a:r>
          </a:p>
          <a:p>
            <a:pPr marL="457200" indent="-457200">
              <a:buFont typeface="+mj-lt"/>
              <a:buAutoNum type="alphaUcPeriod"/>
            </a:pPr>
            <a:r>
              <a:rPr lang="en-US" sz="2400" dirty="0"/>
              <a:t>This person is not breathing</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descr="Macintosh HD:Users:angelanissen:Desktop:C11_F06_pg455_format2.jpg">
            <a:extLst>
              <a:ext uri="{FF2B5EF4-FFF2-40B4-BE49-F238E27FC236}">
                <a16:creationId xmlns:a16="http://schemas.microsoft.com/office/drawing/2014/main" id="{6FCCC822-1105-480B-B5B0-4EB907C302B7}"/>
              </a:ext>
            </a:extLst>
          </p:cNvPr>
          <p:cNvPicPr>
            <a:picLocks noChangeAspect="1"/>
          </p:cNvPicPr>
          <p:nvPr/>
        </p:nvPicPr>
        <p:blipFill rotWithShape="1">
          <a:blip r:embed="rId3">
            <a:extLst>
              <a:ext uri="{28A0092B-C50C-407E-A947-70E740481C1C}">
                <a14:useLocalDpi xmlns:a14="http://schemas.microsoft.com/office/drawing/2010/main" val="0"/>
              </a:ext>
            </a:extLst>
          </a:blip>
          <a:srcRect l="18113" r="20944" b="30675"/>
          <a:stretch/>
        </p:blipFill>
        <p:spPr bwMode="auto">
          <a:xfrm>
            <a:off x="7522000" y="2445390"/>
            <a:ext cx="3682315" cy="2249526"/>
          </a:xfrm>
          <a:prstGeom prst="rect">
            <a:avLst/>
          </a:prstGeom>
          <a:noFill/>
          <a:ln>
            <a:noFill/>
          </a:ln>
          <a:extLst>
            <a:ext uri="{53640926-AAD7-44d8-BBD7-CCE9431645EC}">
              <a14:shadowObscured xmlns:a14="http://schemas.microsoft.com/office/drawing/2010/main" xmlns=""/>
            </a:ext>
          </a:extLst>
        </p:spPr>
      </p:pic>
      <p:sp>
        <p:nvSpPr>
          <p:cNvPr id="7" name="TextBox 6">
            <a:extLst>
              <a:ext uri="{FF2B5EF4-FFF2-40B4-BE49-F238E27FC236}">
                <a16:creationId xmlns:a16="http://schemas.microsoft.com/office/drawing/2014/main" id="{06420DFF-50FC-442F-ACE2-E393EBB64107}"/>
              </a:ext>
            </a:extLst>
          </p:cNvPr>
          <p:cNvSpPr txBox="1"/>
          <p:nvPr/>
        </p:nvSpPr>
        <p:spPr>
          <a:xfrm>
            <a:off x="8535254" y="2049884"/>
            <a:ext cx="1364476" cy="369332"/>
          </a:xfrm>
          <a:prstGeom prst="rect">
            <a:avLst/>
          </a:prstGeom>
          <a:noFill/>
        </p:spPr>
        <p:txBody>
          <a:bodyPr wrap="none" rtlCol="0">
            <a:spAutoFit/>
          </a:bodyPr>
          <a:lstStyle/>
          <a:p>
            <a:r>
              <a:rPr lang="en-US" dirty="0"/>
              <a:t>760 mmHg</a:t>
            </a:r>
          </a:p>
        </p:txBody>
      </p:sp>
      <p:sp>
        <p:nvSpPr>
          <p:cNvPr id="8" name="TextBox 7">
            <a:extLst>
              <a:ext uri="{FF2B5EF4-FFF2-40B4-BE49-F238E27FC236}">
                <a16:creationId xmlns:a16="http://schemas.microsoft.com/office/drawing/2014/main" id="{2699CF7F-ED8F-4FBB-A25A-9BE55C7342B0}"/>
              </a:ext>
            </a:extLst>
          </p:cNvPr>
          <p:cNvSpPr txBox="1"/>
          <p:nvPr/>
        </p:nvSpPr>
        <p:spPr>
          <a:xfrm>
            <a:off x="6157524" y="3557965"/>
            <a:ext cx="1364476" cy="369332"/>
          </a:xfrm>
          <a:prstGeom prst="rect">
            <a:avLst/>
          </a:prstGeom>
          <a:noFill/>
        </p:spPr>
        <p:txBody>
          <a:bodyPr wrap="none" rtlCol="0">
            <a:spAutoFit/>
          </a:bodyPr>
          <a:lstStyle/>
          <a:p>
            <a:r>
              <a:rPr lang="en-US" dirty="0"/>
              <a:t>754 mmHg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7DAD42D-1007-411C-9B51-28B05D781890}"/>
                  </a:ext>
                </a:extLst>
              </p14:cNvPr>
              <p14:cNvContentPartPr/>
              <p14:nvPr/>
            </p14:nvContentPartPr>
            <p14:xfrm>
              <a:off x="7459312" y="3719131"/>
              <a:ext cx="623880" cy="114120"/>
            </p14:xfrm>
          </p:contentPart>
        </mc:Choice>
        <mc:Fallback xmlns="">
          <p:pic>
            <p:nvPicPr>
              <p:cNvPr id="9" name="Ink 8">
                <a:extLst>
                  <a:ext uri="{FF2B5EF4-FFF2-40B4-BE49-F238E27FC236}">
                    <a16:creationId xmlns:a16="http://schemas.microsoft.com/office/drawing/2014/main" id="{F7DAD42D-1007-411C-9B51-28B05D781890}"/>
                  </a:ext>
                </a:extLst>
              </p:cNvPr>
              <p:cNvPicPr/>
              <p:nvPr/>
            </p:nvPicPr>
            <p:blipFill>
              <a:blip r:embed="rId5"/>
              <a:stretch>
                <a:fillRect/>
              </a:stretch>
            </p:blipFill>
            <p:spPr>
              <a:xfrm>
                <a:off x="7450312" y="3710131"/>
                <a:ext cx="641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2D82371-A534-41FF-AA1E-A4B0207AFD5C}"/>
                  </a:ext>
                </a:extLst>
              </p14:cNvPr>
              <p14:cNvContentPartPr/>
              <p14:nvPr/>
            </p14:nvContentPartPr>
            <p14:xfrm>
              <a:off x="7467952" y="3768091"/>
              <a:ext cx="1951920" cy="253080"/>
            </p14:xfrm>
          </p:contentPart>
        </mc:Choice>
        <mc:Fallback xmlns="">
          <p:pic>
            <p:nvPicPr>
              <p:cNvPr id="10" name="Ink 9">
                <a:extLst>
                  <a:ext uri="{FF2B5EF4-FFF2-40B4-BE49-F238E27FC236}">
                    <a16:creationId xmlns:a16="http://schemas.microsoft.com/office/drawing/2014/main" id="{72D82371-A534-41FF-AA1E-A4B0207AFD5C}"/>
                  </a:ext>
                </a:extLst>
              </p:cNvPr>
              <p:cNvPicPr/>
              <p:nvPr/>
            </p:nvPicPr>
            <p:blipFill>
              <a:blip r:embed="rId7"/>
              <a:stretch>
                <a:fillRect/>
              </a:stretch>
            </p:blipFill>
            <p:spPr>
              <a:xfrm>
                <a:off x="7458950" y="3759091"/>
                <a:ext cx="1969563" cy="270720"/>
              </a:xfrm>
              <a:prstGeom prst="rect">
                <a:avLst/>
              </a:prstGeom>
            </p:spPr>
          </p:pic>
        </mc:Fallback>
      </mc:AlternateContent>
      <p:sp>
        <p:nvSpPr>
          <p:cNvPr id="11" name="TextBox 10">
            <a:extLst>
              <a:ext uri="{FF2B5EF4-FFF2-40B4-BE49-F238E27FC236}">
                <a16:creationId xmlns:a16="http://schemas.microsoft.com/office/drawing/2014/main" id="{12724510-C524-4B77-9390-49E2E19D9623}"/>
              </a:ext>
            </a:extLst>
          </p:cNvPr>
          <p:cNvSpPr txBox="1"/>
          <p:nvPr/>
        </p:nvSpPr>
        <p:spPr>
          <a:xfrm>
            <a:off x="838200" y="4882207"/>
            <a:ext cx="10545289" cy="923330"/>
          </a:xfrm>
          <a:prstGeom prst="rect">
            <a:avLst/>
          </a:prstGeom>
          <a:noFill/>
          <a:ln w="38100">
            <a:solidFill>
              <a:srgbClr val="FF0000"/>
            </a:solidFill>
          </a:ln>
        </p:spPr>
        <p:txBody>
          <a:bodyPr wrap="square" rtlCol="0">
            <a:spAutoFit/>
          </a:bodyPr>
          <a:lstStyle/>
          <a:p>
            <a:r>
              <a:rPr lang="en-US" dirty="0"/>
              <a:t>Atmospheric pressure is 760 mmHg, intrapleural pressure is 754 mmHg. At rest, the intrapleural pressure is 757 mmHg. When you breath in, the volume gets larger and the pressure gets lower (Boyle’s law). Thus, this person has to be breathing inward, since the intrapleural pressure lower than at rest.</a:t>
            </a:r>
          </a:p>
        </p:txBody>
      </p:sp>
    </p:spTree>
    <p:extLst>
      <p:ext uri="{BB962C8B-B14F-4D97-AF65-F5344CB8AC3E}">
        <p14:creationId xmlns:p14="http://schemas.microsoft.com/office/powerpoint/2010/main" val="360183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2</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Air is moving through your lungs but not a single muscle involved in breathing is contracting. Why?</a:t>
            </a:r>
          </a:p>
          <a:p>
            <a:pPr marL="0" indent="0">
              <a:buNone/>
            </a:pPr>
            <a:endParaRPr lang="en-US" sz="2400" dirty="0"/>
          </a:p>
          <a:p>
            <a:pPr marL="457200" indent="-457200">
              <a:buFont typeface="+mj-lt"/>
              <a:buAutoNum type="alphaUcPeriod"/>
            </a:pPr>
            <a:r>
              <a:rPr lang="en-US" sz="2400" dirty="0"/>
              <a:t>you are inhaling at rest</a:t>
            </a:r>
          </a:p>
          <a:p>
            <a:pPr marL="457200" indent="-457200">
              <a:buFont typeface="+mj-lt"/>
              <a:buAutoNum type="alphaUcPeriod"/>
            </a:pPr>
            <a:r>
              <a:rPr lang="en-US" sz="2400" dirty="0">
                <a:solidFill>
                  <a:srgbClr val="FF0000"/>
                </a:solidFill>
              </a:rPr>
              <a:t>you are exhaling at rest</a:t>
            </a:r>
          </a:p>
          <a:p>
            <a:pPr marL="457200" indent="-457200">
              <a:buFont typeface="+mj-lt"/>
              <a:buAutoNum type="alphaUcPeriod"/>
            </a:pPr>
            <a:r>
              <a:rPr lang="en-US" sz="2400" dirty="0"/>
              <a:t>you are inhaling while swimming hard</a:t>
            </a:r>
          </a:p>
          <a:p>
            <a:pPr marL="457200" indent="-457200">
              <a:buFont typeface="+mj-lt"/>
              <a:buAutoNum type="alphaUcPeriod"/>
            </a:pPr>
            <a:r>
              <a:rPr lang="en-US" sz="2400" dirty="0"/>
              <a:t>you are exhaling while swimming hard</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1" name="Picture 10">
            <a:extLst>
              <a:ext uri="{FF2B5EF4-FFF2-40B4-BE49-F238E27FC236}">
                <a16:creationId xmlns:a16="http://schemas.microsoft.com/office/drawing/2014/main" id="{ED526B3E-90CF-4BE3-B79B-0CCA82CD58B8}"/>
              </a:ext>
            </a:extLst>
          </p:cNvPr>
          <p:cNvPicPr>
            <a:picLocks noChangeAspect="1"/>
          </p:cNvPicPr>
          <p:nvPr/>
        </p:nvPicPr>
        <p:blipFill rotWithShape="1">
          <a:blip r:embed="rId3"/>
          <a:srcRect l="39512" r="14145"/>
          <a:stretch/>
        </p:blipFill>
        <p:spPr>
          <a:xfrm>
            <a:off x="8391373" y="1811557"/>
            <a:ext cx="2710824" cy="4123965"/>
          </a:xfrm>
          <a:prstGeom prst="rect">
            <a:avLst/>
          </a:prstGeom>
        </p:spPr>
      </p:pic>
      <p:sp>
        <p:nvSpPr>
          <p:cNvPr id="7" name="TextBox 6">
            <a:extLst>
              <a:ext uri="{FF2B5EF4-FFF2-40B4-BE49-F238E27FC236}">
                <a16:creationId xmlns:a16="http://schemas.microsoft.com/office/drawing/2014/main" id="{9AF400DD-F68E-4A98-A6D1-142D6523B176}"/>
              </a:ext>
            </a:extLst>
          </p:cNvPr>
          <p:cNvSpPr txBox="1"/>
          <p:nvPr/>
        </p:nvSpPr>
        <p:spPr>
          <a:xfrm>
            <a:off x="556908" y="4669102"/>
            <a:ext cx="7528643" cy="646331"/>
          </a:xfrm>
          <a:prstGeom prst="rect">
            <a:avLst/>
          </a:prstGeom>
          <a:noFill/>
          <a:ln w="38100">
            <a:solidFill>
              <a:srgbClr val="FF0000"/>
            </a:solidFill>
          </a:ln>
        </p:spPr>
        <p:txBody>
          <a:bodyPr wrap="square" rtlCol="0">
            <a:spAutoFit/>
          </a:bodyPr>
          <a:lstStyle/>
          <a:p>
            <a:r>
              <a:rPr lang="en-US" dirty="0"/>
              <a:t>When exhaling (passively) the </a:t>
            </a:r>
            <a:r>
              <a:rPr lang="pt-BR" dirty="0"/>
              <a:t>diaphragm and external intercostal muscles relax. Swimming hard would be active breathing.</a:t>
            </a:r>
            <a:endParaRPr lang="en-US" dirty="0"/>
          </a:p>
        </p:txBody>
      </p:sp>
    </p:spTree>
    <p:extLst>
      <p:ext uri="{BB962C8B-B14F-4D97-AF65-F5344CB8AC3E}">
        <p14:creationId xmlns:p14="http://schemas.microsoft.com/office/powerpoint/2010/main" val="148793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3</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Dorothy has a genetic condition that causes her to not produce pulmonary surfactant. What is true about Dorothy’s lungs?</a:t>
            </a:r>
          </a:p>
          <a:p>
            <a:pPr marL="0" indent="0">
              <a:buNone/>
            </a:pPr>
            <a:endParaRPr lang="en-US" sz="2400" dirty="0"/>
          </a:p>
          <a:p>
            <a:pPr marL="457200" indent="-457200">
              <a:buFont typeface="+mj-lt"/>
              <a:buAutoNum type="alphaUcPeriod"/>
            </a:pPr>
            <a:r>
              <a:rPr lang="en-US" sz="2400" dirty="0"/>
              <a:t>Dorothy has low surface tension in her lungs</a:t>
            </a:r>
          </a:p>
          <a:p>
            <a:pPr marL="457200" indent="-457200">
              <a:buFont typeface="+mj-lt"/>
              <a:buAutoNum type="alphaUcPeriod"/>
            </a:pPr>
            <a:r>
              <a:rPr lang="en-US" sz="2400" dirty="0"/>
              <a:t>Dorothy has excellent lung compliance</a:t>
            </a:r>
          </a:p>
          <a:p>
            <a:pPr marL="457200" indent="-457200">
              <a:buFont typeface="+mj-lt"/>
              <a:buAutoNum type="alphaUcPeriod"/>
            </a:pPr>
            <a:r>
              <a:rPr lang="en-US" sz="2400" dirty="0">
                <a:solidFill>
                  <a:srgbClr val="FF0000"/>
                </a:solidFill>
              </a:rPr>
              <a:t>Dorothy has poor gas exchange into her blood</a:t>
            </a:r>
          </a:p>
          <a:p>
            <a:pPr marL="457200" indent="-457200">
              <a:buFont typeface="+mj-lt"/>
              <a:buAutoNum type="alphaUcPeriod"/>
            </a:pPr>
            <a:r>
              <a:rPr lang="en-US" sz="2400" dirty="0"/>
              <a:t>Dorothy has too much elastin in her lungs</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Graphic 6" descr="Skeleton">
            <a:extLst>
              <a:ext uri="{FF2B5EF4-FFF2-40B4-BE49-F238E27FC236}">
                <a16:creationId xmlns:a16="http://schemas.microsoft.com/office/drawing/2014/main" id="{B3243E1D-6795-4EFF-B83F-F04C2BB5DB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9441" y="2056933"/>
            <a:ext cx="2937761" cy="2937761"/>
          </a:xfrm>
          <a:prstGeom prst="rect">
            <a:avLst/>
          </a:prstGeom>
        </p:spPr>
      </p:pic>
      <p:sp>
        <p:nvSpPr>
          <p:cNvPr id="8" name="TextBox 7">
            <a:extLst>
              <a:ext uri="{FF2B5EF4-FFF2-40B4-BE49-F238E27FC236}">
                <a16:creationId xmlns:a16="http://schemas.microsoft.com/office/drawing/2014/main" id="{2616BCDB-ADBD-4005-AE06-27BBE79FDE84}"/>
              </a:ext>
            </a:extLst>
          </p:cNvPr>
          <p:cNvSpPr txBox="1"/>
          <p:nvPr/>
        </p:nvSpPr>
        <p:spPr>
          <a:xfrm>
            <a:off x="838200" y="4917707"/>
            <a:ext cx="7528643" cy="923330"/>
          </a:xfrm>
          <a:prstGeom prst="rect">
            <a:avLst/>
          </a:prstGeom>
          <a:noFill/>
          <a:ln w="38100">
            <a:solidFill>
              <a:srgbClr val="FF0000"/>
            </a:solidFill>
          </a:ln>
        </p:spPr>
        <p:txBody>
          <a:bodyPr wrap="square" rtlCol="0">
            <a:spAutoFit/>
          </a:bodyPr>
          <a:lstStyle/>
          <a:p>
            <a:r>
              <a:rPr lang="en-US" dirty="0"/>
              <a:t>Pulmonary surfactant reduces surface tension, without it tension would be higher. Compliance would decrease due to the increase in surface tension. The decrease in compliance would result in poor gas exchange. </a:t>
            </a:r>
          </a:p>
        </p:txBody>
      </p:sp>
    </p:spTree>
    <p:extLst>
      <p:ext uri="{BB962C8B-B14F-4D97-AF65-F5344CB8AC3E}">
        <p14:creationId xmlns:p14="http://schemas.microsoft.com/office/powerpoint/2010/main" val="2682710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2986</TotalTime>
  <Words>1586</Words>
  <Application>Microsoft Office PowerPoint</Application>
  <PresentationFormat>Widescreen</PresentationFormat>
  <Paragraphs>251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PowerPoint Presentation</vt:lpstr>
      <vt:lpstr>Tutorial 16 Sections 009/010</vt:lpstr>
      <vt:lpstr>Your TA reminding you…</vt:lpstr>
      <vt:lpstr>Today</vt:lpstr>
      <vt:lpstr>Group Work</vt:lpstr>
      <vt:lpstr>You have 1.5 minutes to answer each question—discuss as a group and come to a consensus.</vt:lpstr>
      <vt:lpstr>Question 1</vt:lpstr>
      <vt:lpstr>Question 2</vt:lpstr>
      <vt:lpstr>Question 3</vt:lpstr>
      <vt:lpstr>Question 4</vt:lpstr>
      <vt:lpstr>Question 5</vt:lpstr>
      <vt:lpstr>Practice Calculations</vt:lpstr>
      <vt:lpstr>Practice Calculations</vt:lpstr>
      <vt:lpstr>Learning Catalytic Question</vt:lpstr>
      <vt:lpstr>Respiratory System: Anatomy</vt:lpstr>
      <vt:lpstr>Functions of Respiratory System</vt:lpstr>
      <vt:lpstr>Lung Anatomy</vt:lpstr>
      <vt:lpstr>Lung Anatomy</vt:lpstr>
      <vt:lpstr>Lung Anatomy</vt:lpstr>
      <vt:lpstr>Zones of Respiratory Tract</vt:lpstr>
      <vt:lpstr>Conducting Zone</vt:lpstr>
      <vt:lpstr>Conducting Zone</vt:lpstr>
      <vt:lpstr>Respiratory Zone</vt:lpstr>
      <vt:lpstr>The walls of the alveoli are composed of two types of cells, type I and II. The function of type II is to ______.</vt:lpstr>
      <vt:lpstr>The walls of the alveoli are composed of two types of cells, type I and II. The function of type II is to ______.</vt:lpstr>
      <vt:lpstr>Respiratory Zone</vt:lpstr>
      <vt:lpstr>Mechanisms of Breathing</vt:lpstr>
      <vt:lpstr>Ventilation Calculations</vt:lpstr>
      <vt:lpstr>Ventilation Calculations</vt:lpstr>
      <vt:lpstr>Complete the following statement using the choices below. Air moves out of the lungs when the pressure inside the lungs is…</vt:lpstr>
      <vt:lpstr>Complete the following statement using the choices below. Air moves out of the lungs when the pressure inside the lungs is…</vt:lpstr>
      <vt:lpstr>Pressure</vt:lpstr>
      <vt:lpstr>Inhalation</vt:lpstr>
      <vt:lpstr>Exhalation (Passive)</vt:lpstr>
      <vt:lpstr>Exhalation (Active - Exercise)</vt:lpstr>
      <vt:lpstr>Intrapleural and Transpulmonary Pressure</vt:lpstr>
      <vt:lpstr>Pneumothorax</vt:lpstr>
      <vt:lpstr>Next Tutorial (Feb 11th)</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249</cp:revision>
  <dcterms:created xsi:type="dcterms:W3CDTF">2017-12-10T19:18:50Z</dcterms:created>
  <dcterms:modified xsi:type="dcterms:W3CDTF">2020-02-11T07:38:38Z</dcterms:modified>
</cp:coreProperties>
</file>